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74" r:id="rId2"/>
    <p:sldId id="295" r:id="rId3"/>
    <p:sldId id="294" r:id="rId4"/>
    <p:sldId id="297" r:id="rId5"/>
    <p:sldId id="298" r:id="rId6"/>
    <p:sldId id="299" r:id="rId7"/>
    <p:sldId id="301" r:id="rId8"/>
    <p:sldId id="302" r:id="rId9"/>
    <p:sldId id="300" r:id="rId10"/>
    <p:sldId id="303" r:id="rId11"/>
    <p:sldId id="281" r:id="rId12"/>
    <p:sldId id="296" r:id="rId13"/>
    <p:sldId id="304" r:id="rId14"/>
    <p:sldId id="305" r:id="rId15"/>
    <p:sldId id="306" r:id="rId16"/>
    <p:sldId id="276" r:id="rId17"/>
    <p:sldId id="293" r:id="rId18"/>
    <p:sldId id="307" r:id="rId19"/>
    <p:sldId id="308" r:id="rId20"/>
  </p:sldIdLst>
  <p:sldSz cx="9144000" cy="6858000" type="screen4x3"/>
  <p:notesSz cx="6724650" cy="97742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7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E7191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280" autoAdjust="0"/>
  </p:normalViewPr>
  <p:slideViewPr>
    <p:cSldViewPr>
      <p:cViewPr varScale="1">
        <p:scale>
          <a:sx n="106" d="100"/>
          <a:sy n="106" d="100"/>
        </p:scale>
        <p:origin x="1764" y="90"/>
      </p:cViewPr>
      <p:guideLst>
        <p:guide orient="horz" pos="2073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8413" y="0"/>
            <a:ext cx="29146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1D2D5E3-1D5F-49BF-8AF7-AAB5F365B42E}" type="datetimeFigureOut">
              <a:rPr lang="en-US"/>
              <a:pPr>
                <a:defRPr/>
              </a:pPr>
              <a:t>6/28/2019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31838"/>
            <a:ext cx="4889500" cy="366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643438"/>
            <a:ext cx="5378450" cy="43989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83700"/>
            <a:ext cx="29146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8413" y="9283700"/>
            <a:ext cx="2914650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B70D7B5-C948-4192-A218-9C6C9752F7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9499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белешке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0D7B5-C948-4192-A218-9C6C9752F77C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3537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Изаћи из ппт-а,</a:t>
            </a:r>
            <a:r>
              <a:rPr lang="x-none" baseline="0" dirty="0"/>
              <a:t> отворити Гугл-хром и показати основне функционалности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0D7B5-C948-4192-A218-9C6C9752F77C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358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Изаћи из ппт-а и демонстрирати претрагу, једну обичноу једну са напредним подешавањима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0D7B5-C948-4192-A218-9C6C9752F77C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1192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Модификоваит слајд у зависности од тога пт аможе да се обезбеди на обуци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0D7B5-C948-4192-A218-9C6C9752F77C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989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Овај и наредна два слајда би било боље</a:t>
            </a:r>
            <a:r>
              <a:rPr lang="x-none" baseline="0" dirty="0"/>
              <a:t> прескочити и демонстрирати практично на свом имејл налогу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0D7B5-C948-4192-A218-9C6C9752F77C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6193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И опет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0D7B5-C948-4192-A218-9C6C9752F77C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0603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2564146"/>
            <a:ext cx="7315200" cy="1785937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4470733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04875" y="2564146"/>
            <a:ext cx="228600" cy="1785937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4470733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2" descr="http://www.mpn.gov.rs/wp-content/uploads/2015/08/heder-mirnij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" y="115888"/>
            <a:ext cx="90011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2707467"/>
            <a:ext cx="6858000" cy="159181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4546933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"/>
          <a:stretch/>
        </p:blipFill>
        <p:spPr bwMode="auto">
          <a:xfrm>
            <a:off x="0" y="5334000"/>
            <a:ext cx="914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731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5792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rgbClr val="9696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2186" y="3890741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32186" y="3890741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6986" y="4043141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D6B27EA-44B8-450F-9699-3CE36FE7BDDF}" type="datetime1">
              <a:rPr lang="en-US"/>
              <a:pPr>
                <a:defRPr/>
              </a:pPr>
              <a:t>6/28/2019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126510E-EF05-454D-89F8-776812A5CD1E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1" name="Picture 2" descr="http://www.mpn.gov.rs/wp-content/uploads/2015/08/heder-mirnij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" y="115888"/>
            <a:ext cx="6008855" cy="120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"/>
          <a:stretch/>
        </p:blipFill>
        <p:spPr bwMode="auto">
          <a:xfrm>
            <a:off x="3032051" y="1484784"/>
            <a:ext cx="6104234" cy="1017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768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FEF9D43-6A68-4BF9-84EE-7E1FC32A1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329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6D4A5DD-104C-4CBC-8682-03A75770DF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7057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3FBB271-4593-4D8A-B5CD-67E98B1AE7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2484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8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C3C80F8-9740-4391-94B3-7980FF5C4642}" type="datetime1">
              <a:rPr lang="en-US"/>
              <a:pPr>
                <a:defRPr/>
              </a:pPr>
              <a:t>6/28/2019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75856" y="6432550"/>
            <a:ext cx="2602632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F1CEEAF-0B2E-427F-A3DA-BFC77B9178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678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8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Straight Connector 10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Isosceles Triangle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2485164-D08A-4534-B456-E0E122A5B2BA}" type="datetime1">
              <a:rPr lang="en-US"/>
              <a:pPr>
                <a:defRPr/>
              </a:pPr>
              <a:t>6/28/2019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75856" y="6432550"/>
            <a:ext cx="2602632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C8350FC-3F5F-4248-B731-115EFC860F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609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8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129F64A-C7A7-459A-8610-72EDC425FB1E}" type="datetime1">
              <a:rPr lang="en-US"/>
              <a:pPr>
                <a:defRPr/>
              </a:pPr>
              <a:t>6/28/2019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75856" y="6432550"/>
            <a:ext cx="2602632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E88BA6C-B98A-4B0A-9225-0E161EDC73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5411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87477C7-BC90-4FFD-AF94-C3BAE5068B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830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8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traight Connector 11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82BA7CC-C9E6-4BDB-A424-D98AD1C7E8BD}" type="datetime1">
              <a:rPr lang="en-US"/>
              <a:pPr>
                <a:defRPr/>
              </a:pPr>
              <a:t>6/28/2019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5856" y="6432550"/>
            <a:ext cx="2602632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3F1920E-6CB8-42F9-918E-BB8A553DD9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9063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Master text styles</a:t>
            </a:r>
          </a:p>
          <a:p>
            <a:pPr lvl="1"/>
            <a:r>
              <a:rPr lang="en-US" altLang="x-none" dirty="0"/>
              <a:t>Second level</a:t>
            </a:r>
          </a:p>
          <a:p>
            <a:pPr lvl="2"/>
            <a:r>
              <a:rPr lang="en-US" altLang="x-none" dirty="0"/>
              <a:t>Third level</a:t>
            </a:r>
          </a:p>
          <a:p>
            <a:pPr lvl="3"/>
            <a:r>
              <a:rPr lang="en-US" altLang="x-none" dirty="0"/>
              <a:t>Fourth level</a:t>
            </a:r>
          </a:p>
          <a:p>
            <a:pPr lvl="4"/>
            <a:r>
              <a:rPr lang="en-US" altLang="x-none" dirty="0"/>
              <a:t>Fifth level</a:t>
            </a:r>
          </a:p>
        </p:txBody>
      </p:sp>
      <p:sp>
        <p:nvSpPr>
          <p:cNvPr id="1029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2" name="Picture 2" descr="http://www.mpn.gov.rs/wp-content/uploads/2015/08/heder-mirnij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6224588"/>
            <a:ext cx="3036887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201747"/>
            <a:ext cx="2879562" cy="644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3382892" y="6430509"/>
            <a:ext cx="2378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x-none" dirty="0">
                <a:solidFill>
                  <a:schemeClr val="accent2">
                    <a:lumMod val="75000"/>
                  </a:schemeClr>
                </a:solidFill>
              </a:rPr>
              <a:t>Дигитална учионица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anose="05040102010807070707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anose="05040102010807070707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anose="05040102010807070707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anose="05000000000000000000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s.google.com/view/digucionic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en.wikipedia.org/wiki/User:Matt_Britt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User:Ludovic.ferre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pn.gov.rs/wp-content/uploads/2016/11/Kratka-objasnjenja-koriscenih-izraza-1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hyperlink" Target="http://www.istokpavlovic.com/blog/digitalni-pravopi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metanklik.rs/" TargetMode="External"/><Relationship Id="rId2" Type="http://schemas.openxmlformats.org/officeDocument/2006/relationships/hyperlink" Target="http://www.pametnoibezbedno.gov.r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www.youtube.com/watch?v=gJWmUF2MtS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dropbox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869" y="2636912"/>
            <a:ext cx="6961187" cy="173627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100" b="1" dirty="0">
                <a:latin typeface="Calibri"/>
                <a:cs typeface="Calibri"/>
              </a:rPr>
              <a:t>ТЕМА 5: Коришћење интернета, електронске поште и сервиса</a:t>
            </a:r>
            <a:r>
              <a:rPr lang="x-none" sz="3100" b="1" dirty="0">
                <a:latin typeface="Calibri"/>
                <a:cs typeface="Calibri"/>
              </a:rPr>
              <a:t> у облаку</a:t>
            </a:r>
            <a:r>
              <a:rPr lang="ru-RU" sz="3100" b="1" dirty="0">
                <a:latin typeface="Calibri"/>
                <a:cs typeface="Calibri"/>
              </a:rPr>
              <a:t> на безбедан начин</a:t>
            </a:r>
            <a:br>
              <a:rPr lang="x-none" sz="3600" b="1" dirty="0">
                <a:latin typeface="Calibri"/>
                <a:cs typeface="Calibri"/>
              </a:rPr>
            </a:b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1680" y="4581128"/>
            <a:ext cx="6400800" cy="5127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x-none" b="1" i="1" dirty="0">
                <a:latin typeface="Calibri"/>
                <a:cs typeface="Calibri"/>
              </a:rPr>
              <a:t>Данијела Шћепановић</a:t>
            </a:r>
            <a:endParaRPr lang="en-US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216025" y="6354763"/>
            <a:ext cx="1219200" cy="3667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fld id="{54FB66A0-E73A-4FBB-8B71-E24FB5AEB5A0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Садржај треће теме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219200"/>
            <a:ext cx="8435280" cy="4937760"/>
          </a:xfrm>
        </p:spPr>
        <p:txBody>
          <a:bodyPr/>
          <a:lstStyle/>
          <a:p>
            <a:r>
              <a:rPr lang="sr-Latn-CS" sz="2400" dirty="0"/>
              <a:t>обука за безбедно коришћење интернет прегледача</a:t>
            </a:r>
            <a:r>
              <a:rPr lang="x-none" sz="2400" dirty="0"/>
              <a:t>; </a:t>
            </a:r>
          </a:p>
          <a:p>
            <a:r>
              <a:rPr lang="sr-Latn-CS" sz="2400" dirty="0"/>
              <a:t>самостално комуницирање са другим учесницима путем</a:t>
            </a:r>
            <a:r>
              <a:rPr lang="x-none" sz="2400" dirty="0"/>
              <a:t> електронске </a:t>
            </a:r>
            <a:r>
              <a:rPr lang="sr-Latn-CS" sz="2400" dirty="0"/>
              <a:t>поште</a:t>
            </a:r>
            <a:r>
              <a:rPr lang="x-none" sz="2400" dirty="0"/>
              <a:t>; </a:t>
            </a:r>
          </a:p>
          <a:p>
            <a:r>
              <a:rPr lang="x-none" sz="2400" dirty="0"/>
              <a:t>о</a:t>
            </a:r>
            <a:r>
              <a:rPr lang="sr-Latn-CS" sz="2400" dirty="0"/>
              <a:t>бука за коришћење сервиса</a:t>
            </a:r>
            <a:r>
              <a:rPr lang="x-none" sz="2400" dirty="0"/>
              <a:t> „у облаку“.</a:t>
            </a:r>
          </a:p>
          <a:p>
            <a:endParaRPr lang="x-none" sz="1000" dirty="0"/>
          </a:p>
          <a:p>
            <a:r>
              <a:rPr lang="x-none" sz="2400" dirty="0">
                <a:solidFill>
                  <a:schemeClr val="accent2">
                    <a:lumMod val="75000"/>
                  </a:schemeClr>
                </a:solidFill>
              </a:rPr>
              <a:t>Данас ћемо обрадити део материјала из приручника – већи део теме 3 у приручнику је предвиђен за самосталан рад након обуке.  </a:t>
            </a:r>
          </a:p>
          <a:p>
            <a:endParaRPr lang="x-none" sz="1000" dirty="0"/>
          </a:p>
          <a:p>
            <a:r>
              <a:rPr lang="x-none" sz="2000" dirty="0">
                <a:solidFill>
                  <a:srgbClr val="C00000"/>
                </a:solidFill>
              </a:rPr>
              <a:t>За полазнике обуке којима је потребно да се подсете или да науче рад са текстуалним документима, слајд-презентацијама, да разумеју важност креирања образовног окружења и начин употребе друштвених мрежа, постављени су допунски материјали на сајту </a:t>
            </a:r>
            <a:r>
              <a:rPr lang="x-none" i="1" dirty="0">
                <a:solidFill>
                  <a:srgbClr val="C00000"/>
                </a:solidFill>
                <a:hlinkClick r:id="rId2"/>
              </a:rPr>
              <a:t>https://sites.google.com/view/digucionica</a:t>
            </a:r>
            <a:endParaRPr lang="x-none" i="1" dirty="0">
              <a:solidFill>
                <a:srgbClr val="C00000"/>
              </a:solidFill>
            </a:endParaRPr>
          </a:p>
          <a:p>
            <a:endParaRPr lang="x-none" dirty="0"/>
          </a:p>
          <a:p>
            <a:endParaRPr lang="x-none" dirty="0"/>
          </a:p>
          <a:p>
            <a:pPr lvl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462662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54302"/>
          </a:xfrm>
        </p:spPr>
        <p:txBody>
          <a:bodyPr/>
          <a:lstStyle/>
          <a:p>
            <a:r>
              <a:rPr lang="ru-RU" dirty="0"/>
              <a:t>Шта је интернет и како функционише?</a:t>
            </a:r>
            <a:endParaRPr lang="x-none" dirty="0"/>
          </a:p>
        </p:txBody>
      </p:sp>
      <p:pic>
        <p:nvPicPr>
          <p:cNvPr id="2050" name="Picture 2" descr="Rezultat slika za what is intern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72" y="1318770"/>
            <a:ext cx="3527153" cy="16561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5436097" y="2564118"/>
            <a:ext cx="3707904" cy="3707904"/>
          </a:xfrm>
          <a:prstGeom prst="rect">
            <a:avLst/>
          </a:prstGeom>
        </p:spPr>
      </p:pic>
      <p:pic>
        <p:nvPicPr>
          <p:cNvPr id="2056" name="Picture 8" descr="Rezultat slika za intern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72" y="3627047"/>
            <a:ext cx="3629072" cy="2319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upload.wikimedia.org/wikipedia/commons/thumb/1/1a/Internet_Connectivity_An_Overview.svg/880px-Internet_Connectivity_An_Overview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3" y="548680"/>
            <a:ext cx="4680263" cy="31058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94272" y="6021288"/>
            <a:ext cx="3169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900" dirty="0"/>
              <a:t>Извор: </a:t>
            </a:r>
            <a:r>
              <a:rPr lang="x-none" sz="900" dirty="0">
                <a:hlinkClick r:id="rId6"/>
              </a:rPr>
              <a:t>https://commons.wikimedia.org/wiki/User:Ludovic.ferre</a:t>
            </a:r>
            <a:r>
              <a:rPr lang="x-none" sz="900" dirty="0"/>
              <a:t> </a:t>
            </a:r>
          </a:p>
          <a:p>
            <a:r>
              <a:rPr lang="x-none" sz="900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07017" y="6071967"/>
            <a:ext cx="266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900" dirty="0">
                <a:solidFill>
                  <a:schemeClr val="bg1"/>
                </a:solidFill>
              </a:rPr>
              <a:t>Извор: </a:t>
            </a:r>
            <a:r>
              <a:rPr lang="x-none" sz="900" dirty="0">
                <a:hlinkClick r:id="rId7"/>
              </a:rPr>
              <a:t>https://en.wikipedia.org/wiki/User:Matt_Britt</a:t>
            </a:r>
            <a:r>
              <a:rPr lang="x-none" sz="900" dirty="0"/>
              <a:t> </a:t>
            </a:r>
          </a:p>
          <a:p>
            <a:r>
              <a:rPr lang="x-none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5770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Адресирање на интернету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229600" cy="4600168"/>
          </a:xfrm>
        </p:spPr>
        <p:txBody>
          <a:bodyPr/>
          <a:lstStyle/>
          <a:p>
            <a:r>
              <a:rPr lang="x-none" dirty="0"/>
              <a:t>IP adress – интернет протокол адреса</a:t>
            </a:r>
          </a:p>
          <a:p>
            <a:r>
              <a:rPr lang="x-none" dirty="0"/>
              <a:t>DNS - хијерархијски систем доделе имена</a:t>
            </a:r>
          </a:p>
          <a:p>
            <a:r>
              <a:rPr lang="x-none" dirty="0"/>
              <a:t>URL – веб адреса</a:t>
            </a:r>
          </a:p>
          <a:p>
            <a:pPr lvl="1"/>
            <a:r>
              <a:rPr lang="x-none" dirty="0"/>
              <a:t>TLD – домени највишег нивоа</a:t>
            </a:r>
          </a:p>
          <a:p>
            <a:pPr lvl="1"/>
            <a:r>
              <a:rPr lang="uz-Cyrl-UZ" dirty="0"/>
              <a:t>..rs, .hr, .uk, .it... </a:t>
            </a:r>
          </a:p>
          <a:p>
            <a:pPr lvl="1"/>
            <a:r>
              <a:rPr lang="uz-Cyrl-UZ" dirty="0"/>
              <a:t>.org, .com, .net, .info, .biz.</a:t>
            </a:r>
          </a:p>
          <a:p>
            <a:pPr lvl="1"/>
            <a:r>
              <a:rPr lang="uz-Cyrl-UZ" dirty="0"/>
              <a:t>Следећи ниво: .</a:t>
            </a:r>
            <a:r>
              <a:rPr lang="x-none" dirty="0"/>
              <a:t>edu.rs, gov.rs, ac.rs...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00692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URL – веб адреса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4744184"/>
          </a:xfrm>
        </p:spPr>
        <p:txBody>
          <a:bodyPr/>
          <a:lstStyle/>
          <a:p>
            <a:pPr lvl="1"/>
            <a:r>
              <a:rPr lang="uz-Cyrl-UZ" sz="2200" u="sng" dirty="0">
                <a:hlinkClick r:id="rId2"/>
              </a:rPr>
              <a:t>http://www.mpn.gov.rs/wp-content/uploads/2016/11/Kratka-objasnjenja-koriscenih-izraza-1.pdf</a:t>
            </a:r>
            <a:endParaRPr lang="x-none" sz="2200" dirty="0"/>
          </a:p>
          <a:p>
            <a:pPr lvl="1"/>
            <a:r>
              <a:rPr lang="uz-Cyrl-UZ" sz="2200" b="1" dirty="0"/>
              <a:t>http: //</a:t>
            </a:r>
            <a:r>
              <a:rPr lang="uz-Cyrl-UZ" sz="2200" dirty="0"/>
              <a:t> означава „протокол“ којим се присупа,</a:t>
            </a:r>
            <a:endParaRPr lang="x-none" sz="2200" dirty="0"/>
          </a:p>
          <a:p>
            <a:pPr lvl="1"/>
            <a:r>
              <a:rPr lang="uz-Cyrl-UZ" sz="2200" b="1" dirty="0"/>
              <a:t>www </a:t>
            </a:r>
            <a:r>
              <a:rPr lang="uz-Cyrl-UZ" sz="2200" dirty="0"/>
              <a:t>означава да је у питању веб-сервис</a:t>
            </a:r>
            <a:endParaRPr lang="x-none" sz="2200" dirty="0"/>
          </a:p>
          <a:p>
            <a:pPr lvl="1"/>
            <a:r>
              <a:rPr lang="uz-Cyrl-UZ" sz="2200" b="1" dirty="0"/>
              <a:t>.mpn</a:t>
            </a:r>
            <a:r>
              <a:rPr lang="uz-Cyrl-UZ" sz="2200" dirty="0"/>
              <a:t> означава да је у питању министарство просвете, науке и технолошког развоја</a:t>
            </a:r>
            <a:endParaRPr lang="x-none" sz="2200" dirty="0"/>
          </a:p>
          <a:p>
            <a:pPr lvl="1"/>
            <a:r>
              <a:rPr lang="uz-Cyrl-UZ" sz="2200" b="1" dirty="0"/>
              <a:t>.gov</a:t>
            </a:r>
            <a:r>
              <a:rPr lang="uz-Cyrl-UZ" sz="2200" dirty="0"/>
              <a:t> означава да је у питању владина организација (енгл. government)</a:t>
            </a:r>
            <a:endParaRPr lang="x-none" sz="2200" dirty="0"/>
          </a:p>
          <a:p>
            <a:pPr lvl="1"/>
            <a:r>
              <a:rPr lang="uz-Cyrl-UZ" sz="2200" dirty="0"/>
              <a:t>.</a:t>
            </a:r>
            <a:r>
              <a:rPr lang="uz-Cyrl-UZ" sz="2200" b="1" dirty="0"/>
              <a:t>rs</a:t>
            </a:r>
            <a:r>
              <a:rPr lang="uz-Cyrl-UZ" sz="2200" dirty="0"/>
              <a:t> означава да је у питању домен регисторван у Србији.</a:t>
            </a:r>
            <a:endParaRPr lang="x-none" sz="2200" dirty="0"/>
          </a:p>
          <a:p>
            <a:pPr lvl="1"/>
            <a:r>
              <a:rPr lang="uz-Cyrl-UZ" sz="2200" b="1" dirty="0"/>
              <a:t>/wp-content/uploads/2016/11/</a:t>
            </a:r>
            <a:r>
              <a:rPr lang="uz-Cyrl-UZ" sz="2200" dirty="0"/>
              <a:t> је путања до датотеке на серверу</a:t>
            </a:r>
            <a:endParaRPr lang="x-none" sz="2200" dirty="0"/>
          </a:p>
          <a:p>
            <a:pPr lvl="1"/>
            <a:r>
              <a:rPr lang="uz-Cyrl-UZ" sz="2200" b="1" dirty="0"/>
              <a:t>Kratka-objasnjenja-koriscenih-izraza-1.pdf</a:t>
            </a:r>
            <a:r>
              <a:rPr lang="uz-Cyrl-UZ" sz="2200" dirty="0"/>
              <a:t> је назив датотеке</a:t>
            </a:r>
            <a:endParaRPr lang="x-none" sz="2200" dirty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119928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Етика и безбедност на интернету (1)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4744184"/>
          </a:xfrm>
        </p:spPr>
        <p:txBody>
          <a:bodyPr/>
          <a:lstStyle/>
          <a:p>
            <a:r>
              <a:rPr lang="x-none" dirty="0"/>
              <a:t>Интернет је јавни простор</a:t>
            </a:r>
          </a:p>
          <a:p>
            <a:r>
              <a:rPr lang="x-none" dirty="0"/>
              <a:t>Oнлајн идентитет – дигитални трагови, дигитални отисак</a:t>
            </a:r>
          </a:p>
          <a:p>
            <a:endParaRPr lang="x-none" dirty="0"/>
          </a:p>
          <a:p>
            <a:r>
              <a:rPr lang="x-none" dirty="0"/>
              <a:t>Малвер - MALicious softWARE</a:t>
            </a:r>
          </a:p>
          <a:p>
            <a:pPr lvl="1"/>
            <a:r>
              <a:rPr lang="x-none" dirty="0"/>
              <a:t>В</a:t>
            </a:r>
            <a:r>
              <a:rPr lang="uz-Cyrl-UZ" dirty="0"/>
              <a:t>ируси, црви, тројанци, спајвери, адвери...</a:t>
            </a:r>
          </a:p>
          <a:p>
            <a:pPr lvl="1"/>
            <a:r>
              <a:rPr lang="uz-Cyrl-UZ" dirty="0"/>
              <a:t>Антивирусни програми,</a:t>
            </a:r>
          </a:p>
          <a:p>
            <a:pPr lvl="1"/>
            <a:r>
              <a:rPr lang="uz-Cyrl-UZ" dirty="0"/>
              <a:t>Заштитни зид (</a:t>
            </a:r>
            <a:r>
              <a:rPr lang="x-none" dirty="0"/>
              <a:t>Firewall)</a:t>
            </a:r>
          </a:p>
        </p:txBody>
      </p:sp>
    </p:spTree>
    <p:extLst>
      <p:ext uri="{BB962C8B-B14F-4D97-AF65-F5344CB8AC3E}">
        <p14:creationId xmlns:p14="http://schemas.microsoft.com/office/powerpoint/2010/main" val="281251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Етика и безбедност на интернету (2)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7920880" cy="2952328"/>
          </a:xfrm>
        </p:spPr>
        <p:txBody>
          <a:bodyPr/>
          <a:lstStyle/>
          <a:p>
            <a:r>
              <a:rPr lang="x-none" sz="2800" dirty="0"/>
              <a:t>поузданост извора</a:t>
            </a:r>
          </a:p>
          <a:p>
            <a:r>
              <a:rPr lang="x-none" sz="2800" dirty="0"/>
              <a:t>релевантност извора</a:t>
            </a:r>
          </a:p>
          <a:p>
            <a:r>
              <a:rPr lang="x-none" sz="2800" dirty="0"/>
              <a:t>критички однос према информацијама</a:t>
            </a:r>
          </a:p>
          <a:p>
            <a:r>
              <a:rPr lang="x-none" sz="2800" dirty="0"/>
              <a:t>ауторска права и лиценце</a:t>
            </a:r>
          </a:p>
          <a:p>
            <a:r>
              <a:rPr lang="x-none" sz="2800" dirty="0"/>
              <a:t>језик, дигитални правопис</a:t>
            </a:r>
          </a:p>
          <a:p>
            <a:r>
              <a:rPr lang="x-none" sz="2800" dirty="0"/>
              <a:t>бонтон - „нетикет“ (Netiquette) </a:t>
            </a:r>
          </a:p>
          <a:p>
            <a:endParaRPr lang="x-none" sz="2800" dirty="0"/>
          </a:p>
          <a:p>
            <a:endParaRPr lang="x-none" sz="2800" dirty="0"/>
          </a:p>
        </p:txBody>
      </p:sp>
      <p:pic>
        <p:nvPicPr>
          <p:cNvPr id="3079" name="Picture 42" descr="http://i.creativecommons.org/l/by/3.0/88x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961" y="1438275"/>
            <a:ext cx="1208310" cy="4208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44" descr="http://i.creativecommons.org/l/by-nd/3.0/88x3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961" y="1865274"/>
            <a:ext cx="1208310" cy="4208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46" descr="http://i.creativecommons.org/l/by-nc/3.0/88x3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961" y="2290649"/>
            <a:ext cx="1208310" cy="4208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47" descr="http://i.creativecommons.org/l/by-nc-sa/3.0/88x3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961" y="2751099"/>
            <a:ext cx="1208310" cy="4208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580112" y="274853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5580112" y="36534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zh-CN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z-Cyrl-UZ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5580112" y="394868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zh-CN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z-Cyrl-UZ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5580112" y="42439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zh-CN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z-Cyrl-UZ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5580112" y="453923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zh-CN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z-Cyrl-UZ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5580112" y="48345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zh-CN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z-Cyrl-UZ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5580112" y="512978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altLang="zh-CN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z-Cyrl-UZ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5580112" y="54250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7863" y="3594336"/>
            <a:ext cx="1800408" cy="223420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499992" y="5828544"/>
            <a:ext cx="46792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Извор: </a:t>
            </a: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hlinkClick r:id="rId7"/>
              </a:rPr>
              <a:t>http://www.istokpavlovic.com/blog/digitalni-pravopis</a:t>
            </a:r>
            <a:endParaRPr lang="x-none" sz="1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x-none" sz="1400" dirty="0"/>
          </a:p>
        </p:txBody>
      </p:sp>
    </p:spTree>
    <p:extLst>
      <p:ext uri="{BB962C8B-B14F-4D97-AF65-F5344CB8AC3E}">
        <p14:creationId xmlns:p14="http://schemas.microsoft.com/office/powerpoint/2010/main" val="3136671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Етика и безбедност на интернету (3)</a:t>
            </a:r>
            <a:endParaRPr lang="x-none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2690926"/>
            <a:ext cx="8435280" cy="320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z-Cyrl-UZ" sz="2400" dirty="0"/>
              <a:t>Сајтови о безбедности на интернету:</a:t>
            </a:r>
            <a:endParaRPr lang="x-none" sz="2400" dirty="0"/>
          </a:p>
          <a:p>
            <a:r>
              <a:rPr lang="en-US" sz="2400" u="sng" dirty="0">
                <a:hlinkClick r:id="rId2"/>
              </a:rPr>
              <a:t>http://www.pametnoibezbedno.gov.rs/</a:t>
            </a:r>
            <a:endParaRPr lang="x-none" sz="2400" dirty="0"/>
          </a:p>
          <a:p>
            <a:r>
              <a:rPr lang="uz-Cyrl-UZ" sz="2400" u="sng" dirty="0">
                <a:hlinkClick r:id="rId3"/>
              </a:rPr>
              <a:t>http://www.pametanklik.rs/</a:t>
            </a:r>
            <a:endParaRPr lang="uz-Cyrl-UZ" sz="2400" u="sng" dirty="0"/>
          </a:p>
          <a:p>
            <a:r>
              <a:rPr lang="uz-Cyrl-UZ" sz="2400" dirty="0"/>
              <a:t>РТС- серијал „Све боје интернета“ </a:t>
            </a:r>
            <a:br>
              <a:rPr lang="uz-Cyrl-UZ" sz="2400" dirty="0"/>
            </a:br>
            <a:r>
              <a:rPr lang="uz-Cyrl-UZ" sz="2400" u="sng" dirty="0">
                <a:hlinkClick r:id="rId4"/>
              </a:rPr>
              <a:t>https://www.youtube.com/watch?v=gJWmUF2MtSs</a:t>
            </a:r>
            <a:endParaRPr lang="x-none" sz="2400" dirty="0"/>
          </a:p>
          <a:p>
            <a:endParaRPr lang="x-none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679" y="1209553"/>
            <a:ext cx="4450280" cy="13615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1718" y="4941168"/>
            <a:ext cx="5340563" cy="121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219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Прегледачи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Прегледач (browser) је програм који се користи за прегледање (навигацију, сурфовање, крстарење) интернет странице.</a:t>
            </a:r>
          </a:p>
          <a:p>
            <a:endParaRPr lang="ru-RU" dirty="0"/>
          </a:p>
          <a:p>
            <a:r>
              <a:rPr lang="x-none" dirty="0"/>
              <a:t>Најзначајнији интернет прегледачи су: </a:t>
            </a:r>
          </a:p>
          <a:p>
            <a:pPr lvl="1"/>
            <a:r>
              <a:rPr lang="x-none" dirty="0"/>
              <a:t>Google Chrome, </a:t>
            </a:r>
          </a:p>
          <a:p>
            <a:pPr lvl="1"/>
            <a:r>
              <a:rPr lang="x-none" dirty="0"/>
              <a:t>Microsoft Edge</a:t>
            </a:r>
          </a:p>
          <a:p>
            <a:pPr lvl="1"/>
            <a:r>
              <a:rPr lang="x-none" dirty="0"/>
              <a:t>Mozilla Firefox</a:t>
            </a:r>
          </a:p>
          <a:p>
            <a:pPr lvl="1"/>
            <a:r>
              <a:rPr lang="x-none" dirty="0"/>
              <a:t>Opera</a:t>
            </a:r>
          </a:p>
          <a:p>
            <a:pPr lvl="1"/>
            <a:r>
              <a:rPr lang="x-none" dirty="0"/>
              <a:t>Safari</a:t>
            </a:r>
          </a:p>
          <a:p>
            <a:endParaRPr lang="x-none" dirty="0"/>
          </a:p>
        </p:txBody>
      </p:sp>
      <p:pic>
        <p:nvPicPr>
          <p:cNvPr id="7" name="Picture 6" descr="Related imag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365104"/>
            <a:ext cx="2138680" cy="828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9738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Претраживачи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За проналажење информација на интернету користимо алате који се зову веб претраживачи.</a:t>
            </a:r>
          </a:p>
          <a:p>
            <a:r>
              <a:rPr lang="ru-RU" dirty="0"/>
              <a:t>Најпознатији претраживачи су Гугл (Google) и Бинг (Bing).</a:t>
            </a:r>
            <a:endParaRPr lang="x-none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40968"/>
            <a:ext cx="5981700" cy="2143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22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Практична вежба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8229600" cy="4456152"/>
          </a:xfrm>
        </p:spPr>
        <p:txBody>
          <a:bodyPr/>
          <a:lstStyle/>
          <a:p>
            <a:r>
              <a:rPr lang="x-none" dirty="0"/>
              <a:t>Отворите прегледач, у њему претраживач и пронађите на интернету информације:</a:t>
            </a:r>
          </a:p>
          <a:p>
            <a:pPr lvl="1"/>
            <a:r>
              <a:rPr lang="x-none" dirty="0"/>
              <a:t>О дигиталним уџбеницима у Србији.</a:t>
            </a:r>
          </a:p>
          <a:p>
            <a:pPr lvl="1"/>
            <a:r>
              <a:rPr lang="x-none" dirty="0"/>
              <a:t>О дигиталним уџбеницима из предмета који ви предајете.</a:t>
            </a:r>
          </a:p>
          <a:p>
            <a:pPr lvl="1"/>
            <a:r>
              <a:rPr lang="x-none" dirty="0"/>
              <a:t>О употреби ИКТ-а у предмету који ви предајете.</a:t>
            </a:r>
          </a:p>
          <a:p>
            <a:endParaRPr lang="x-none" dirty="0"/>
          </a:p>
          <a:p>
            <a:r>
              <a:rPr lang="x-none" dirty="0"/>
              <a:t>Странице које вам се учине занимљивим означите „обележивачем“  (енгл. Bookmark)</a:t>
            </a:r>
          </a:p>
        </p:txBody>
      </p:sp>
    </p:spTree>
    <p:extLst>
      <p:ext uri="{BB962C8B-B14F-4D97-AF65-F5344CB8AC3E}">
        <p14:creationId xmlns:p14="http://schemas.microsoft.com/office/powerpoint/2010/main" val="1366829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/>
          <a:lstStyle/>
          <a:p>
            <a:r>
              <a:rPr lang="x-none" dirty="0"/>
              <a:t>Отварање налога електронске поште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1"/>
          <a:stretch/>
        </p:blipFill>
        <p:spPr bwMode="auto">
          <a:xfrm>
            <a:off x="251520" y="911498"/>
            <a:ext cx="3867150" cy="2298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6" name="image118.jpg" descr="sedm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5856" y="2060848"/>
            <a:ext cx="5771639" cy="4176464"/>
          </a:xfrm>
          <a:prstGeom prst="rect">
            <a:avLst/>
          </a:prstGeom>
          <a:ln/>
        </p:spPr>
      </p:pic>
      <p:pic>
        <p:nvPicPr>
          <p:cNvPr id="7" name="image148.jpg" descr="deveta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7476" y="5188619"/>
            <a:ext cx="3048380" cy="1000613"/>
          </a:xfrm>
          <a:prstGeom prst="rect">
            <a:avLst/>
          </a:prstGeom>
          <a:ln/>
        </p:spPr>
      </p:pic>
      <p:pic>
        <p:nvPicPr>
          <p:cNvPr id="8" name="image239.jpg" descr="osma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7476" y="3730680"/>
            <a:ext cx="3048380" cy="145044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591841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/>
          <a:lstStyle/>
          <a:p>
            <a:r>
              <a:rPr lang="x-none" dirty="0"/>
              <a:t>Коришћење сервиса електронске поште</a:t>
            </a:r>
          </a:p>
        </p:txBody>
      </p:sp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" y="1340768"/>
            <a:ext cx="6203032" cy="1872208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4"/>
          <a:stretch>
            <a:fillRect/>
          </a:stretch>
        </p:blipFill>
        <p:spPr>
          <a:xfrm>
            <a:off x="457200" y="3406289"/>
            <a:ext cx="636016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60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Писање имејл поруке (1)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337844"/>
            <a:ext cx="5251844" cy="468052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571200" y="1844824"/>
            <a:ext cx="4486275" cy="2192655"/>
            <a:chOff x="0" y="0"/>
            <a:chExt cx="4486275" cy="219294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66427"/>
              <a:ext cx="4486275" cy="847725"/>
            </a:xfrm>
            <a:prstGeom prst="rect">
              <a:avLst/>
            </a:prstGeom>
          </p:spPr>
        </p:pic>
        <p:sp>
          <p:nvSpPr>
            <p:cNvPr id="7" name="Text Box 140"/>
            <p:cNvSpPr txBox="1"/>
            <p:nvPr/>
          </p:nvSpPr>
          <p:spPr>
            <a:xfrm>
              <a:off x="278970" y="1549831"/>
              <a:ext cx="1146810" cy="499745"/>
            </a:xfrm>
            <a:prstGeom prst="wedgeRectCallout">
              <a:avLst>
                <a:gd name="adj1" fmla="val 5350"/>
                <a:gd name="adj2" fmla="val -73867"/>
              </a:avLst>
            </a:prstGeom>
            <a:solidFill>
              <a:schemeClr val="lt1"/>
            </a:solidFill>
            <a:ln w="6350">
              <a:solidFill>
                <a:srgbClr val="FF0000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uz-Cyrl-UZ" sz="120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Форматирање текста</a:t>
              </a:r>
              <a:endParaRPr lang="x-none" sz="1100">
                <a:effectLst/>
                <a:latin typeface="Calibri" panose="020F050202020403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8" name="Text Box 141"/>
            <p:cNvSpPr txBox="1"/>
            <p:nvPr/>
          </p:nvSpPr>
          <p:spPr>
            <a:xfrm>
              <a:off x="681926" y="185980"/>
              <a:ext cx="1146810" cy="499745"/>
            </a:xfrm>
            <a:prstGeom prst="wedgeRectCallout">
              <a:avLst>
                <a:gd name="adj1" fmla="val 4598"/>
                <a:gd name="adj2" fmla="val 160891"/>
              </a:avLst>
            </a:prstGeom>
            <a:solidFill>
              <a:schemeClr val="lt1"/>
            </a:solidFill>
            <a:ln w="6350">
              <a:solidFill>
                <a:srgbClr val="FF0000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uz-Cyrl-UZ" sz="120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Постављање прилога</a:t>
              </a:r>
              <a:endParaRPr lang="x-none" sz="1100">
                <a:effectLst/>
                <a:latin typeface="Calibri" panose="020F050202020403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Text Box 142"/>
            <p:cNvSpPr txBox="1"/>
            <p:nvPr/>
          </p:nvSpPr>
          <p:spPr>
            <a:xfrm>
              <a:off x="1534332" y="1503336"/>
              <a:ext cx="1345565" cy="689610"/>
            </a:xfrm>
            <a:prstGeom prst="wedgeRectCallout">
              <a:avLst>
                <a:gd name="adj1" fmla="val -43603"/>
                <a:gd name="adj2" fmla="val -64335"/>
              </a:avLst>
            </a:prstGeom>
            <a:solidFill>
              <a:schemeClr val="lt1"/>
            </a:solidFill>
            <a:ln w="6350">
              <a:solidFill>
                <a:srgbClr val="FF0000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uz-Cyrl-UZ" sz="120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Уметање датотеке са Гугл диска</a:t>
              </a:r>
              <a:endParaRPr lang="x-none" sz="1100">
                <a:effectLst/>
                <a:latin typeface="Calibri" panose="020F050202020403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Text Box 143"/>
            <p:cNvSpPr txBox="1"/>
            <p:nvPr/>
          </p:nvSpPr>
          <p:spPr>
            <a:xfrm>
              <a:off x="1968285" y="0"/>
              <a:ext cx="1345565" cy="689610"/>
            </a:xfrm>
            <a:prstGeom prst="wedgeRectCallout">
              <a:avLst>
                <a:gd name="adj1" fmla="val -51296"/>
                <a:gd name="adj2" fmla="val 130807"/>
              </a:avLst>
            </a:prstGeom>
            <a:solidFill>
              <a:schemeClr val="lt1"/>
            </a:solidFill>
            <a:ln w="6350">
              <a:solidFill>
                <a:srgbClr val="FF0000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uz-Cyrl-UZ" sz="120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Уметање слике у тело поруке или као прилог</a:t>
              </a:r>
              <a:endParaRPr lang="x-none" sz="1100">
                <a:effectLst/>
                <a:latin typeface="Calibri" panose="020F0502020204030204" pitchFamily="34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594357" y="4409278"/>
            <a:ext cx="45496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Правила обраћања примаоцима</a:t>
            </a:r>
          </a:p>
          <a:p>
            <a:r>
              <a:rPr lang="x-none" sz="2400" dirty="0">
                <a:latin typeface="Calibri" panose="020F0502020204030204" pitchFamily="34" charset="0"/>
                <a:cs typeface="Calibri" panose="020F0502020204030204" pitchFamily="34" charset="0"/>
              </a:rPr>
              <a:t>Коме - TO</a:t>
            </a:r>
          </a:p>
          <a:p>
            <a:r>
              <a:rPr lang="x-none" sz="2400" dirty="0">
                <a:latin typeface="Calibri" panose="020F0502020204030204" pitchFamily="34" charset="0"/>
                <a:cs typeface="Calibri" panose="020F0502020204030204" pitchFamily="34" charset="0"/>
              </a:rPr>
              <a:t>Копија - CC</a:t>
            </a:r>
          </a:p>
          <a:p>
            <a:r>
              <a:rPr lang="x-none" sz="2400" dirty="0">
                <a:latin typeface="Calibri" panose="020F0502020204030204" pitchFamily="34" charset="0"/>
                <a:cs typeface="Calibri" panose="020F0502020204030204" pitchFamily="34" charset="0"/>
              </a:rPr>
              <a:t>Скривена копија - BCC</a:t>
            </a:r>
          </a:p>
        </p:txBody>
      </p:sp>
    </p:spTree>
    <p:extLst>
      <p:ext uri="{BB962C8B-B14F-4D97-AF65-F5344CB8AC3E}">
        <p14:creationId xmlns:p14="http://schemas.microsoft.com/office/powerpoint/2010/main" val="4038259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Писање имејл поруке (2)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7926" y="1305732"/>
            <a:ext cx="2981325" cy="10287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111314" y="2497164"/>
            <a:ext cx="5760720" cy="1875155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21088"/>
            <a:ext cx="5764530" cy="1967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423" y="1256119"/>
            <a:ext cx="3371850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 rotWithShape="1">
          <a:blip r:embed="rId6"/>
          <a:srcRect r="41346"/>
          <a:stretch/>
        </p:blipFill>
        <p:spPr>
          <a:xfrm>
            <a:off x="5369541" y="3814918"/>
            <a:ext cx="3378923" cy="235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99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Практична вежба 2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x-none" dirty="0"/>
              <a:t>Полазници обуке који немају имејл налог нека, уз помоћ оних који имају налоге, отворе налог на </a:t>
            </a:r>
            <a:r>
              <a:rPr lang="x-none" dirty="0">
                <a:hlinkClick r:id="rId3"/>
              </a:rPr>
              <a:t>https://www.google.com/</a:t>
            </a:r>
            <a:r>
              <a:rPr lang="x-none" dirty="0"/>
              <a:t>  </a:t>
            </a:r>
          </a:p>
          <a:p>
            <a:r>
              <a:rPr lang="x-none" dirty="0"/>
              <a:t>Пошаљите имејл поруку колегиници/колеги из групе десно од себе.</a:t>
            </a:r>
          </a:p>
          <a:p>
            <a:r>
              <a:rPr lang="x-none" dirty="0"/>
              <a:t>Одговорите на имејл поруку коју сте добили од колеге лево од себе.</a:t>
            </a:r>
          </a:p>
          <a:p>
            <a:r>
              <a:rPr lang="ru-RU" dirty="0"/>
              <a:t>­Пошаљите нову поруку тако што ћете адресу једног од њих ставити у поље „Коме“, другог у поље „Скривена копија“, а адресу вашег предавача на овој обуци у поље „Копија“. Наслов поруке нека буде „Практична вежба 2“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712100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Преузимање садржаја са дељеног простора и чување дигиталних садржаја на интернету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229600" cy="4600168"/>
          </a:xfrm>
        </p:spPr>
        <p:txBody>
          <a:bodyPr/>
          <a:lstStyle/>
          <a:p>
            <a:r>
              <a:rPr lang="x-none" dirty="0"/>
              <a:t>Сервиси у „облаку“ (енгл. Cloud)</a:t>
            </a:r>
          </a:p>
          <a:p>
            <a:endParaRPr lang="x-none" dirty="0"/>
          </a:p>
          <a:p>
            <a:r>
              <a:rPr lang="x-none" dirty="0"/>
              <a:t>Омогућују д</a:t>
            </a:r>
            <a:r>
              <a:rPr lang="ru-RU" dirty="0"/>
              <a:t>ељење докумената – да више корисника у исто време гледа и/или уређује текст.</a:t>
            </a:r>
          </a:p>
          <a:p>
            <a:endParaRPr lang="x-none" dirty="0"/>
          </a:p>
          <a:p>
            <a:r>
              <a:rPr lang="ru-RU" dirty="0"/>
              <a:t>Удобан начин да истим документима приступите од куће, са школског рачунара, телефона без опасности да заборавите да преснимите документ или понесете „УСБ-флеш“ спољну меморију или ЦД.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22585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/>
          <a:lstStyle/>
          <a:p>
            <a:r>
              <a:rPr lang="x-none" dirty="0"/>
              <a:t>Гугл-диск</a:t>
            </a:r>
          </a:p>
        </p:txBody>
      </p:sp>
      <p:pic>
        <p:nvPicPr>
          <p:cNvPr id="4" name="Picture 3" descr="disk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314536"/>
            <a:ext cx="1800200" cy="2785864"/>
          </a:xfrm>
          <a:prstGeom prst="rect">
            <a:avLst/>
          </a:prstGeom>
        </p:spPr>
      </p:pic>
      <p:pic>
        <p:nvPicPr>
          <p:cNvPr id="5" name="Picture 4" descr="гугл док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560" y="280649"/>
            <a:ext cx="2637053" cy="256984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12976"/>
            <a:ext cx="7835627" cy="28072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2082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/>
          <a:lstStyle/>
          <a:p>
            <a:r>
              <a:rPr lang="x-none" dirty="0"/>
              <a:t>Дропбокс          </a:t>
            </a:r>
            <a:r>
              <a:rPr lang="uz-Cyrl-UZ" u="sng" dirty="0">
                <a:hlinkClick r:id="rId2"/>
              </a:rPr>
              <a:t>www.dropbox.com</a:t>
            </a:r>
            <a:endParaRPr lang="x-none" dirty="0"/>
          </a:p>
        </p:txBody>
      </p:sp>
      <p:pic>
        <p:nvPicPr>
          <p:cNvPr id="4" name="Picture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49"/>
          <a:stretch/>
        </p:blipFill>
        <p:spPr bwMode="auto">
          <a:xfrm>
            <a:off x="121938" y="844286"/>
            <a:ext cx="6467475" cy="22170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" t="995" b="1"/>
          <a:stretch/>
        </p:blipFill>
        <p:spPr bwMode="auto">
          <a:xfrm>
            <a:off x="6012160" y="2297848"/>
            <a:ext cx="2987037" cy="3024336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07504" y="3356992"/>
            <a:ext cx="5904656" cy="2829917"/>
            <a:chOff x="0" y="0"/>
            <a:chExt cx="6614160" cy="3302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14160" cy="33020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8" name="Rectangle 7"/>
            <p:cNvSpPr/>
            <p:nvPr/>
          </p:nvSpPr>
          <p:spPr>
            <a:xfrm>
              <a:off x="4476997" y="1116280"/>
              <a:ext cx="368136" cy="29688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x-none"/>
            </a:p>
          </p:txBody>
        </p:sp>
      </p:grpSp>
      <p:pic>
        <p:nvPicPr>
          <p:cNvPr id="9" name="Picture 8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70" t="28455" r="23416" b="13364"/>
          <a:stretch/>
        </p:blipFill>
        <p:spPr bwMode="auto">
          <a:xfrm>
            <a:off x="5076056" y="4630354"/>
            <a:ext cx="1107402" cy="1383659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>
            <a:off x="4572000" y="4568117"/>
            <a:ext cx="648072" cy="30104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2270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Custom 1">
      <a:dk1>
        <a:sysClr val="windowText" lastClr="000000"/>
      </a:dk1>
      <a:lt1>
        <a:sysClr val="window" lastClr="FFFFFF"/>
      </a:lt1>
      <a:dk2>
        <a:srgbClr val="0C0C0C"/>
      </a:dk2>
      <a:lt2>
        <a:srgbClr val="DDE9EC"/>
      </a:lt2>
      <a:accent1>
        <a:srgbClr val="0C45FC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012082"/>
      </a:hlink>
      <a:folHlink>
        <a:srgbClr val="012082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17980</TotalTime>
  <Words>862</Words>
  <Application>Microsoft Office PowerPoint</Application>
  <PresentationFormat>On-screen Show (4:3)</PresentationFormat>
  <Paragraphs>117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Bookman Old Style</vt:lpstr>
      <vt:lpstr>Calibri</vt:lpstr>
      <vt:lpstr>Gill Sans MT</vt:lpstr>
      <vt:lpstr>Times New Roman</vt:lpstr>
      <vt:lpstr>Wingdings</vt:lpstr>
      <vt:lpstr>Wingdings 3</vt:lpstr>
      <vt:lpstr>Origin</vt:lpstr>
      <vt:lpstr>ТЕМА 5: Коришћење интернета, електронске поште и сервиса у облаку на безбедан начин </vt:lpstr>
      <vt:lpstr>Садржај треће теме</vt:lpstr>
      <vt:lpstr>Шта је интернет и како функционише?</vt:lpstr>
      <vt:lpstr>Адресирање на интернету</vt:lpstr>
      <vt:lpstr>URL – веб адреса</vt:lpstr>
      <vt:lpstr>Етика и безбедност на интернету (1)</vt:lpstr>
      <vt:lpstr>Етика и безбедност на интернету (2)</vt:lpstr>
      <vt:lpstr>Етика и безбедност на интернету (3)</vt:lpstr>
      <vt:lpstr>Прегледачи</vt:lpstr>
      <vt:lpstr>Претраживачи</vt:lpstr>
      <vt:lpstr>Практична вежба 1</vt:lpstr>
      <vt:lpstr>Отварање налога електронске поште</vt:lpstr>
      <vt:lpstr>Коришћење сервиса електронске поште</vt:lpstr>
      <vt:lpstr>Писање имејл поруке (1)</vt:lpstr>
      <vt:lpstr>Писање имејл поруке (2)</vt:lpstr>
      <vt:lpstr>Практична вежба 2</vt:lpstr>
      <vt:lpstr>Преузимање садржаја са дељеног простора и чување дигиталних садржаја на интернету</vt:lpstr>
      <vt:lpstr>Гугл-диск</vt:lpstr>
      <vt:lpstr>Дропбокс          www.dropbox.com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Zoran</dc:creator>
  <cp:lastModifiedBy>Aleksa Eremija</cp:lastModifiedBy>
  <cp:revision>259</cp:revision>
  <cp:lastPrinted>2016-12-06T13:00:50Z</cp:lastPrinted>
  <dcterms:created xsi:type="dcterms:W3CDTF">2016-10-18T19:41:00Z</dcterms:created>
  <dcterms:modified xsi:type="dcterms:W3CDTF">2019-06-28T13:23:47Z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1033-10.1.0.5783</vt:lpwstr>
  </property>
</Properties>
</file>