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18" r:id="rId2"/>
    <p:sldId id="315" r:id="rId3"/>
    <p:sldId id="316" r:id="rId4"/>
    <p:sldId id="317" r:id="rId5"/>
    <p:sldId id="277" r:id="rId6"/>
    <p:sldId id="278" r:id="rId7"/>
    <p:sldId id="279" r:id="rId8"/>
    <p:sldId id="276" r:id="rId9"/>
    <p:sldId id="319" r:id="rId10"/>
    <p:sldId id="310" r:id="rId11"/>
    <p:sldId id="280" r:id="rId12"/>
    <p:sldId id="283" r:id="rId13"/>
    <p:sldId id="284" r:id="rId14"/>
    <p:sldId id="308" r:id="rId15"/>
    <p:sldId id="285" r:id="rId16"/>
    <p:sldId id="286" r:id="rId17"/>
    <p:sldId id="289" r:id="rId18"/>
    <p:sldId id="291" r:id="rId19"/>
    <p:sldId id="292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302" r:id="rId28"/>
    <p:sldId id="303" r:id="rId29"/>
    <p:sldId id="311" r:id="rId30"/>
    <p:sldId id="320" r:id="rId31"/>
    <p:sldId id="321" r:id="rId32"/>
    <p:sldId id="304" r:id="rId33"/>
    <p:sldId id="314" r:id="rId34"/>
  </p:sldIdLst>
  <p:sldSz cx="9144000" cy="6858000" type="screen4x3"/>
  <p:notesSz cx="6724650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69B"/>
    <a:srgbClr val="004587"/>
    <a:srgbClr val="E7191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7" autoAdjust="0"/>
    <p:restoredTop sz="82265" autoAdjust="0"/>
  </p:normalViewPr>
  <p:slideViewPr>
    <p:cSldViewPr>
      <p:cViewPr>
        <p:scale>
          <a:sx n="80" d="100"/>
          <a:sy n="80" d="100"/>
        </p:scale>
        <p:origin x="-1344" y="-312"/>
      </p:cViewPr>
      <p:guideLst>
        <p:guide orient="horz" pos="20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9227-2B26-074E-A3D3-48F55C6DE99F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AD6036-4C8D-6344-8317-A19ECDE58324}">
      <dgm:prSet phldrT="[Text]" custT="1"/>
      <dgm:spPr/>
      <dgm:t>
        <a:bodyPr/>
        <a:lstStyle/>
        <a:p>
          <a:r>
            <a:rPr lang="sr-Cyrl-CS" sz="1800" dirty="0" smtClean="0"/>
            <a:t>Управљање</a:t>
          </a:r>
          <a:endParaRPr lang="en-GB" sz="1800" dirty="0"/>
        </a:p>
      </dgm:t>
    </dgm:pt>
    <dgm:pt modelId="{D817156C-E8B3-CB46-826E-E18D8A13BB6B}" type="parTrans" cxnId="{21DD7818-BA67-A940-BE66-42385159C220}">
      <dgm:prSet/>
      <dgm:spPr/>
      <dgm:t>
        <a:bodyPr/>
        <a:lstStyle/>
        <a:p>
          <a:endParaRPr lang="en-GB" sz="3200"/>
        </a:p>
      </dgm:t>
    </dgm:pt>
    <dgm:pt modelId="{2F4AAEAD-2F8F-CD41-BB83-5DB47C4F2628}" type="sibTrans" cxnId="{21DD7818-BA67-A940-BE66-42385159C220}">
      <dgm:prSet/>
      <dgm:spPr/>
      <dgm:t>
        <a:bodyPr/>
        <a:lstStyle/>
        <a:p>
          <a:endParaRPr lang="en-GB" sz="3200"/>
        </a:p>
      </dgm:t>
    </dgm:pt>
    <dgm:pt modelId="{0368E221-B915-7243-B46C-E0E471F03371}">
      <dgm:prSet phldrT="[Text]" custT="1"/>
      <dgm:spPr/>
      <dgm:t>
        <a:bodyPr/>
        <a:lstStyle/>
        <a:p>
          <a:r>
            <a:rPr lang="sr-Cyrl-CS" sz="1800" dirty="0" smtClean="0"/>
            <a:t>ИКТ инфраструктура</a:t>
          </a:r>
        </a:p>
      </dgm:t>
    </dgm:pt>
    <dgm:pt modelId="{A2AA8407-0E15-C04A-B617-356743DA3E77}" type="parTrans" cxnId="{029C3C4C-ED5F-6241-AD26-868D4F177A32}">
      <dgm:prSet/>
      <dgm:spPr/>
      <dgm:t>
        <a:bodyPr/>
        <a:lstStyle/>
        <a:p>
          <a:endParaRPr lang="en-GB" sz="3200"/>
        </a:p>
      </dgm:t>
    </dgm:pt>
    <dgm:pt modelId="{1D4FECBF-7F4F-A744-B107-842E5DC6FB6F}" type="sibTrans" cxnId="{029C3C4C-ED5F-6241-AD26-868D4F177A32}">
      <dgm:prSet/>
      <dgm:spPr/>
      <dgm:t>
        <a:bodyPr/>
        <a:lstStyle/>
        <a:p>
          <a:endParaRPr lang="en-GB" sz="3200"/>
        </a:p>
      </dgm:t>
    </dgm:pt>
    <dgm:pt modelId="{361AEF87-45A3-C043-9195-1BB2F353CA47}">
      <dgm:prSet phldrT="[Text]" custT="1"/>
      <dgm:spPr/>
      <dgm:t>
        <a:bodyPr/>
        <a:lstStyle/>
        <a:p>
          <a:r>
            <a:rPr lang="sr-Cyrl-CS" sz="1800" dirty="0" smtClean="0"/>
            <a:t>Образовање наставника</a:t>
          </a:r>
        </a:p>
      </dgm:t>
    </dgm:pt>
    <dgm:pt modelId="{ED7B0EAE-3FB5-134F-A495-4880AFDF0578}" type="parTrans" cxnId="{E4B45902-C54A-7F4A-99AB-861D0F50BFBC}">
      <dgm:prSet/>
      <dgm:spPr/>
      <dgm:t>
        <a:bodyPr/>
        <a:lstStyle/>
        <a:p>
          <a:endParaRPr lang="en-GB" sz="3200"/>
        </a:p>
      </dgm:t>
    </dgm:pt>
    <dgm:pt modelId="{33A3FB82-1535-904B-84E3-85E9D52D6CF2}" type="sibTrans" cxnId="{E4B45902-C54A-7F4A-99AB-861D0F50BFBC}">
      <dgm:prSet/>
      <dgm:spPr/>
      <dgm:t>
        <a:bodyPr/>
        <a:lstStyle/>
        <a:p>
          <a:endParaRPr lang="en-GB" sz="3200"/>
        </a:p>
      </dgm:t>
    </dgm:pt>
    <dgm:pt modelId="{03EB47B1-04EE-0445-BDE8-82F87051A034}">
      <dgm:prSet phldrT="[Text]" custT="1"/>
      <dgm:spPr/>
      <dgm:t>
        <a:bodyPr/>
        <a:lstStyle/>
        <a:p>
          <a:r>
            <a:rPr lang="sr-Cyrl-CS" sz="1800" dirty="0" smtClean="0"/>
            <a:t>Наставни план и програм</a:t>
          </a:r>
          <a:endParaRPr lang="en-GB" sz="1800" dirty="0"/>
        </a:p>
      </dgm:t>
    </dgm:pt>
    <dgm:pt modelId="{1BD71488-F1B2-A842-8637-FEA70AE434F8}" type="parTrans" cxnId="{237089E1-A1C2-4645-9367-0B9264137229}">
      <dgm:prSet/>
      <dgm:spPr/>
      <dgm:t>
        <a:bodyPr/>
        <a:lstStyle/>
        <a:p>
          <a:endParaRPr lang="en-GB" sz="3200"/>
        </a:p>
      </dgm:t>
    </dgm:pt>
    <dgm:pt modelId="{7614E8DF-623C-6549-8F09-C2103FAAC358}" type="sibTrans" cxnId="{237089E1-A1C2-4645-9367-0B9264137229}">
      <dgm:prSet/>
      <dgm:spPr/>
      <dgm:t>
        <a:bodyPr/>
        <a:lstStyle/>
        <a:p>
          <a:endParaRPr lang="en-GB" sz="3200"/>
        </a:p>
      </dgm:t>
    </dgm:pt>
    <dgm:pt modelId="{43B8CF0A-7778-244A-9450-6C8BDFF6327A}">
      <dgm:prSet phldrT="[Text]" custT="1"/>
      <dgm:spPr/>
      <dgm:t>
        <a:bodyPr/>
        <a:lstStyle/>
        <a:p>
          <a:r>
            <a:rPr lang="sr-Cyrl-CS" sz="1800" dirty="0" smtClean="0"/>
            <a:t>Настава и учење</a:t>
          </a:r>
        </a:p>
      </dgm:t>
    </dgm:pt>
    <dgm:pt modelId="{96020C9F-54DC-C847-A85C-44F1BB6BB46C}" type="parTrans" cxnId="{A949879D-8BD5-8245-B3A2-52EBAEC8992E}">
      <dgm:prSet/>
      <dgm:spPr/>
      <dgm:t>
        <a:bodyPr/>
        <a:lstStyle/>
        <a:p>
          <a:endParaRPr lang="en-GB" sz="3200"/>
        </a:p>
      </dgm:t>
    </dgm:pt>
    <dgm:pt modelId="{800FE6E7-B730-AB41-BAAA-9FB955C7FD95}" type="sibTrans" cxnId="{A949879D-8BD5-8245-B3A2-52EBAEC8992E}">
      <dgm:prSet/>
      <dgm:spPr/>
      <dgm:t>
        <a:bodyPr/>
        <a:lstStyle/>
        <a:p>
          <a:endParaRPr lang="en-GB" sz="3200"/>
        </a:p>
      </dgm:t>
    </dgm:pt>
    <dgm:pt modelId="{64D2866D-F348-3644-A870-C46E70FCDC2B}">
      <dgm:prSet phldrT="[Text]" custT="1"/>
      <dgm:spPr/>
      <dgm:t>
        <a:bodyPr/>
        <a:lstStyle/>
        <a:p>
          <a:r>
            <a:rPr lang="sr-Cyrl-CS" sz="1800" dirty="0" smtClean="0"/>
            <a:t>Вредновање и оцењивање</a:t>
          </a:r>
          <a:endParaRPr lang="en-GB" sz="1800" dirty="0"/>
        </a:p>
      </dgm:t>
    </dgm:pt>
    <dgm:pt modelId="{0E94442B-338B-2747-87E8-52B1B305F8B6}" type="parTrans" cxnId="{443D2706-4704-8748-8647-A6643B2649F7}">
      <dgm:prSet/>
      <dgm:spPr/>
      <dgm:t>
        <a:bodyPr/>
        <a:lstStyle/>
        <a:p>
          <a:endParaRPr lang="en-GB" sz="3200"/>
        </a:p>
      </dgm:t>
    </dgm:pt>
    <dgm:pt modelId="{F21EEA54-02A1-074C-9AED-A4F9C919DF20}" type="sibTrans" cxnId="{443D2706-4704-8748-8647-A6643B2649F7}">
      <dgm:prSet/>
      <dgm:spPr/>
      <dgm:t>
        <a:bodyPr/>
        <a:lstStyle/>
        <a:p>
          <a:endParaRPr lang="en-GB" sz="3200"/>
        </a:p>
      </dgm:t>
    </dgm:pt>
    <dgm:pt modelId="{5F12DC56-4A17-AF4D-B184-F02E4915107B}">
      <dgm:prSet phldrT="[Text]" custT="1"/>
      <dgm:spPr/>
      <dgm:t>
        <a:bodyPr/>
        <a:lstStyle/>
        <a:p>
          <a:r>
            <a:rPr lang="sr-Cyrl-CS" sz="2000" dirty="0" smtClean="0"/>
            <a:t>Дигитални образовни садржаји</a:t>
          </a:r>
          <a:endParaRPr lang="en-GB" sz="2000" dirty="0"/>
        </a:p>
      </dgm:t>
    </dgm:pt>
    <dgm:pt modelId="{CCA996AC-0AB3-D74C-8A8F-2861364EB2D3}" type="parTrans" cxnId="{AF314EBC-A374-324C-84BC-1879F6420739}">
      <dgm:prSet/>
      <dgm:spPr/>
      <dgm:t>
        <a:bodyPr/>
        <a:lstStyle/>
        <a:p>
          <a:endParaRPr lang="en-GB" sz="3200"/>
        </a:p>
      </dgm:t>
    </dgm:pt>
    <dgm:pt modelId="{DC7215E3-A829-CD4F-8437-A87310A64FE7}" type="sibTrans" cxnId="{AF314EBC-A374-324C-84BC-1879F6420739}">
      <dgm:prSet/>
      <dgm:spPr/>
      <dgm:t>
        <a:bodyPr/>
        <a:lstStyle/>
        <a:p>
          <a:endParaRPr lang="en-GB" sz="3200"/>
        </a:p>
      </dgm:t>
    </dgm:pt>
    <dgm:pt modelId="{3418FDE7-F2E6-FD4B-A951-F2EDFCA778A0}" type="pres">
      <dgm:prSet presAssocID="{C6A09227-2B26-074E-A3D3-48F55C6DE9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A4417C-5EF0-1D49-9D96-5558ACA9F57D}" type="pres">
      <dgm:prSet presAssocID="{69AD6036-4C8D-6344-8317-A19ECDE58324}" presName="node" presStyleLbl="node1" presStyleIdx="0" presStyleCnt="7" custScaleX="136074" custScaleY="160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935234-A38F-674B-A18D-CD79CB6FBDE9}" type="pres">
      <dgm:prSet presAssocID="{69AD6036-4C8D-6344-8317-A19ECDE58324}" presName="spNode" presStyleCnt="0"/>
      <dgm:spPr/>
    </dgm:pt>
    <dgm:pt modelId="{9FCDDFFA-EADF-7E4D-9FA8-8B2AB16B9327}" type="pres">
      <dgm:prSet presAssocID="{2F4AAEAD-2F8F-CD41-BB83-5DB47C4F2628}" presName="sibTrans" presStyleLbl="sibTrans1D1" presStyleIdx="0" presStyleCnt="7"/>
      <dgm:spPr/>
      <dgm:t>
        <a:bodyPr/>
        <a:lstStyle/>
        <a:p>
          <a:endParaRPr lang="en-GB"/>
        </a:p>
      </dgm:t>
    </dgm:pt>
    <dgm:pt modelId="{801D66F3-8297-E840-BE84-36A08F805140}" type="pres">
      <dgm:prSet presAssocID="{0368E221-B915-7243-B46C-E0E471F03371}" presName="node" presStyleLbl="node1" presStyleIdx="1" presStyleCnt="7" custScaleX="164530" custScaleY="160613" custRadScaleRad="105964" custRadScaleInc="322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0A5891-F22F-CD40-B48A-9E2DE75F6C17}" type="pres">
      <dgm:prSet presAssocID="{0368E221-B915-7243-B46C-E0E471F03371}" presName="spNode" presStyleCnt="0"/>
      <dgm:spPr/>
    </dgm:pt>
    <dgm:pt modelId="{23127470-32AD-BB41-A740-117C3D814429}" type="pres">
      <dgm:prSet presAssocID="{1D4FECBF-7F4F-A744-B107-842E5DC6FB6F}" presName="sibTrans" presStyleLbl="sibTrans1D1" presStyleIdx="1" presStyleCnt="7"/>
      <dgm:spPr/>
      <dgm:t>
        <a:bodyPr/>
        <a:lstStyle/>
        <a:p>
          <a:endParaRPr lang="en-GB"/>
        </a:p>
      </dgm:t>
    </dgm:pt>
    <dgm:pt modelId="{A3F4D105-2A10-AF4A-81A6-8AB80C8CCF4B}" type="pres">
      <dgm:prSet presAssocID="{361AEF87-45A3-C043-9195-1BB2F353CA47}" presName="node" presStyleLbl="node1" presStyleIdx="2" presStyleCnt="7" custScaleX="155578" custScaleY="160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6A72FF-2A7C-614E-9710-24CF2868712F}" type="pres">
      <dgm:prSet presAssocID="{361AEF87-45A3-C043-9195-1BB2F353CA47}" presName="spNode" presStyleCnt="0"/>
      <dgm:spPr/>
    </dgm:pt>
    <dgm:pt modelId="{013B51CE-756A-7946-80F5-631D068AB06B}" type="pres">
      <dgm:prSet presAssocID="{33A3FB82-1535-904B-84E3-85E9D52D6CF2}" presName="sibTrans" presStyleLbl="sibTrans1D1" presStyleIdx="2" presStyleCnt="7"/>
      <dgm:spPr/>
      <dgm:t>
        <a:bodyPr/>
        <a:lstStyle/>
        <a:p>
          <a:endParaRPr lang="en-GB"/>
        </a:p>
      </dgm:t>
    </dgm:pt>
    <dgm:pt modelId="{BF9EFCC0-6629-CE47-8AC0-50DA61474304}" type="pres">
      <dgm:prSet presAssocID="{03EB47B1-04EE-0445-BDE8-82F87051A034}" presName="node" presStyleLbl="node1" presStyleIdx="3" presStyleCnt="7" custScaleX="136074" custScaleY="160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74839-FAC0-BE43-8C60-C2F41E455589}" type="pres">
      <dgm:prSet presAssocID="{03EB47B1-04EE-0445-BDE8-82F87051A034}" presName="spNode" presStyleCnt="0"/>
      <dgm:spPr/>
    </dgm:pt>
    <dgm:pt modelId="{7CC4913D-B5CA-F04C-ADCD-E8487697BEC6}" type="pres">
      <dgm:prSet presAssocID="{7614E8DF-623C-6549-8F09-C2103FAAC358}" presName="sibTrans" presStyleLbl="sibTrans1D1" presStyleIdx="3" presStyleCnt="7"/>
      <dgm:spPr/>
      <dgm:t>
        <a:bodyPr/>
        <a:lstStyle/>
        <a:p>
          <a:endParaRPr lang="en-GB"/>
        </a:p>
      </dgm:t>
    </dgm:pt>
    <dgm:pt modelId="{9C7B5677-1598-EA49-AAB6-0D8D173D87ED}" type="pres">
      <dgm:prSet presAssocID="{64D2866D-F348-3644-A870-C46E70FCDC2B}" presName="node" presStyleLbl="node1" presStyleIdx="4" presStyleCnt="7" custScaleX="136074" custScaleY="1606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6A3B9-4041-2843-B18B-2F49059F99CC}" type="pres">
      <dgm:prSet presAssocID="{64D2866D-F348-3644-A870-C46E70FCDC2B}" presName="spNode" presStyleCnt="0"/>
      <dgm:spPr/>
    </dgm:pt>
    <dgm:pt modelId="{17099C1D-E6D4-3747-9428-E510A3E4EE17}" type="pres">
      <dgm:prSet presAssocID="{F21EEA54-02A1-074C-9AED-A4F9C919DF20}" presName="sibTrans" presStyleLbl="sibTrans1D1" presStyleIdx="4" presStyleCnt="7"/>
      <dgm:spPr/>
      <dgm:t>
        <a:bodyPr/>
        <a:lstStyle/>
        <a:p>
          <a:endParaRPr lang="en-GB"/>
        </a:p>
      </dgm:t>
    </dgm:pt>
    <dgm:pt modelId="{364E169B-027E-EA45-9022-61D9665B9579}" type="pres">
      <dgm:prSet presAssocID="{43B8CF0A-7778-244A-9450-6C8BDFF6327A}" presName="node" presStyleLbl="node1" presStyleIdx="5" presStyleCnt="7" custScaleX="167745" custScaleY="153087" custRadScaleRad="105697" custRadScaleInc="4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A92BF0-46C8-1049-BF5E-629C3058700B}" type="pres">
      <dgm:prSet presAssocID="{43B8CF0A-7778-244A-9450-6C8BDFF6327A}" presName="spNode" presStyleCnt="0"/>
      <dgm:spPr/>
    </dgm:pt>
    <dgm:pt modelId="{6D0FA1C0-D494-FD4C-8A89-42603A8CA7D6}" type="pres">
      <dgm:prSet presAssocID="{800FE6E7-B730-AB41-BAAA-9FB955C7FD95}" presName="sibTrans" presStyleLbl="sibTrans1D1" presStyleIdx="5" presStyleCnt="7"/>
      <dgm:spPr/>
      <dgm:t>
        <a:bodyPr/>
        <a:lstStyle/>
        <a:p>
          <a:endParaRPr lang="en-GB"/>
        </a:p>
      </dgm:t>
    </dgm:pt>
    <dgm:pt modelId="{3BD4C87A-BF9B-6341-8CDC-D368D49C7AF9}" type="pres">
      <dgm:prSet presAssocID="{5F12DC56-4A17-AF4D-B184-F02E4915107B}" presName="node" presStyleLbl="node1" presStyleIdx="6" presStyleCnt="7" custScaleX="184815" custScaleY="160613" custRadScaleRad="110728" custRadScaleInc="-414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AC60DA-B5FD-AD43-A161-27834B4026EF}" type="pres">
      <dgm:prSet presAssocID="{5F12DC56-4A17-AF4D-B184-F02E4915107B}" presName="spNode" presStyleCnt="0"/>
      <dgm:spPr/>
    </dgm:pt>
    <dgm:pt modelId="{D5E731C7-6581-104B-87B9-65A6FD40383A}" type="pres">
      <dgm:prSet presAssocID="{DC7215E3-A829-CD4F-8437-A87310A64FE7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D3E7C264-F4D1-F24D-81DC-DCD5DCF4A7F7}" type="presOf" srcId="{DC7215E3-A829-CD4F-8437-A87310A64FE7}" destId="{D5E731C7-6581-104B-87B9-65A6FD40383A}" srcOrd="0" destOrd="0" presId="urn:microsoft.com/office/officeart/2005/8/layout/cycle6"/>
    <dgm:cxn modelId="{AED950A3-36BC-9F44-B79A-D32DBA54CCFF}" type="presOf" srcId="{800FE6E7-B730-AB41-BAAA-9FB955C7FD95}" destId="{6D0FA1C0-D494-FD4C-8A89-42603A8CA7D6}" srcOrd="0" destOrd="0" presId="urn:microsoft.com/office/officeart/2005/8/layout/cycle6"/>
    <dgm:cxn modelId="{5180FD5B-908A-5A49-8898-280452DE4F15}" type="presOf" srcId="{1D4FECBF-7F4F-A744-B107-842E5DC6FB6F}" destId="{23127470-32AD-BB41-A740-117C3D814429}" srcOrd="0" destOrd="0" presId="urn:microsoft.com/office/officeart/2005/8/layout/cycle6"/>
    <dgm:cxn modelId="{A949879D-8BD5-8245-B3A2-52EBAEC8992E}" srcId="{C6A09227-2B26-074E-A3D3-48F55C6DE99F}" destId="{43B8CF0A-7778-244A-9450-6C8BDFF6327A}" srcOrd="5" destOrd="0" parTransId="{96020C9F-54DC-C847-A85C-44F1BB6BB46C}" sibTransId="{800FE6E7-B730-AB41-BAAA-9FB955C7FD95}"/>
    <dgm:cxn modelId="{FB89E3C8-0634-8D43-8B89-215ED8DBABA7}" type="presOf" srcId="{F21EEA54-02A1-074C-9AED-A4F9C919DF20}" destId="{17099C1D-E6D4-3747-9428-E510A3E4EE17}" srcOrd="0" destOrd="0" presId="urn:microsoft.com/office/officeart/2005/8/layout/cycle6"/>
    <dgm:cxn modelId="{8F7F5C13-A878-C64E-9F66-C05BD1923E50}" type="presOf" srcId="{C6A09227-2B26-074E-A3D3-48F55C6DE99F}" destId="{3418FDE7-F2E6-FD4B-A951-F2EDFCA778A0}" srcOrd="0" destOrd="0" presId="urn:microsoft.com/office/officeart/2005/8/layout/cycle6"/>
    <dgm:cxn modelId="{A5CC435B-4C94-4B49-BC29-CB6E7CFEEAED}" type="presOf" srcId="{43B8CF0A-7778-244A-9450-6C8BDFF6327A}" destId="{364E169B-027E-EA45-9022-61D9665B9579}" srcOrd="0" destOrd="0" presId="urn:microsoft.com/office/officeart/2005/8/layout/cycle6"/>
    <dgm:cxn modelId="{21DD7818-BA67-A940-BE66-42385159C220}" srcId="{C6A09227-2B26-074E-A3D3-48F55C6DE99F}" destId="{69AD6036-4C8D-6344-8317-A19ECDE58324}" srcOrd="0" destOrd="0" parTransId="{D817156C-E8B3-CB46-826E-E18D8A13BB6B}" sibTransId="{2F4AAEAD-2F8F-CD41-BB83-5DB47C4F2628}"/>
    <dgm:cxn modelId="{8D36C3C5-8149-CA42-9CD3-4460B71116C0}" type="presOf" srcId="{2F4AAEAD-2F8F-CD41-BB83-5DB47C4F2628}" destId="{9FCDDFFA-EADF-7E4D-9FA8-8B2AB16B9327}" srcOrd="0" destOrd="0" presId="urn:microsoft.com/office/officeart/2005/8/layout/cycle6"/>
    <dgm:cxn modelId="{83594155-98E5-2C4D-9AA0-B70FCED15F43}" type="presOf" srcId="{03EB47B1-04EE-0445-BDE8-82F87051A034}" destId="{BF9EFCC0-6629-CE47-8AC0-50DA61474304}" srcOrd="0" destOrd="0" presId="urn:microsoft.com/office/officeart/2005/8/layout/cycle6"/>
    <dgm:cxn modelId="{237089E1-A1C2-4645-9367-0B9264137229}" srcId="{C6A09227-2B26-074E-A3D3-48F55C6DE99F}" destId="{03EB47B1-04EE-0445-BDE8-82F87051A034}" srcOrd="3" destOrd="0" parTransId="{1BD71488-F1B2-A842-8637-FEA70AE434F8}" sibTransId="{7614E8DF-623C-6549-8F09-C2103FAAC358}"/>
    <dgm:cxn modelId="{82AE7A07-4056-294B-A4EA-71B7D36B3609}" type="presOf" srcId="{7614E8DF-623C-6549-8F09-C2103FAAC358}" destId="{7CC4913D-B5CA-F04C-ADCD-E8487697BEC6}" srcOrd="0" destOrd="0" presId="urn:microsoft.com/office/officeart/2005/8/layout/cycle6"/>
    <dgm:cxn modelId="{2CE1A556-9A53-6741-AD2F-A64AD6BECEB2}" type="presOf" srcId="{64D2866D-F348-3644-A870-C46E70FCDC2B}" destId="{9C7B5677-1598-EA49-AAB6-0D8D173D87ED}" srcOrd="0" destOrd="0" presId="urn:microsoft.com/office/officeart/2005/8/layout/cycle6"/>
    <dgm:cxn modelId="{029C3C4C-ED5F-6241-AD26-868D4F177A32}" srcId="{C6A09227-2B26-074E-A3D3-48F55C6DE99F}" destId="{0368E221-B915-7243-B46C-E0E471F03371}" srcOrd="1" destOrd="0" parTransId="{A2AA8407-0E15-C04A-B617-356743DA3E77}" sibTransId="{1D4FECBF-7F4F-A744-B107-842E5DC6FB6F}"/>
    <dgm:cxn modelId="{541C13AE-5F3A-D248-8A8D-6E4EC6EBBA78}" type="presOf" srcId="{361AEF87-45A3-C043-9195-1BB2F353CA47}" destId="{A3F4D105-2A10-AF4A-81A6-8AB80C8CCF4B}" srcOrd="0" destOrd="0" presId="urn:microsoft.com/office/officeart/2005/8/layout/cycle6"/>
    <dgm:cxn modelId="{1DB30569-A669-4847-9084-BF4FF17B716C}" type="presOf" srcId="{5F12DC56-4A17-AF4D-B184-F02E4915107B}" destId="{3BD4C87A-BF9B-6341-8CDC-D368D49C7AF9}" srcOrd="0" destOrd="0" presId="urn:microsoft.com/office/officeart/2005/8/layout/cycle6"/>
    <dgm:cxn modelId="{E4B45902-C54A-7F4A-99AB-861D0F50BFBC}" srcId="{C6A09227-2B26-074E-A3D3-48F55C6DE99F}" destId="{361AEF87-45A3-C043-9195-1BB2F353CA47}" srcOrd="2" destOrd="0" parTransId="{ED7B0EAE-3FB5-134F-A495-4880AFDF0578}" sibTransId="{33A3FB82-1535-904B-84E3-85E9D52D6CF2}"/>
    <dgm:cxn modelId="{5A6347DD-F70D-B74C-925A-BB2F600CE7EA}" type="presOf" srcId="{0368E221-B915-7243-B46C-E0E471F03371}" destId="{801D66F3-8297-E840-BE84-36A08F805140}" srcOrd="0" destOrd="0" presId="urn:microsoft.com/office/officeart/2005/8/layout/cycle6"/>
    <dgm:cxn modelId="{443D2706-4704-8748-8647-A6643B2649F7}" srcId="{C6A09227-2B26-074E-A3D3-48F55C6DE99F}" destId="{64D2866D-F348-3644-A870-C46E70FCDC2B}" srcOrd="4" destOrd="0" parTransId="{0E94442B-338B-2747-87E8-52B1B305F8B6}" sibTransId="{F21EEA54-02A1-074C-9AED-A4F9C919DF20}"/>
    <dgm:cxn modelId="{BAA1EBC7-0665-6647-95FB-7AA834EB3645}" type="presOf" srcId="{33A3FB82-1535-904B-84E3-85E9D52D6CF2}" destId="{013B51CE-756A-7946-80F5-631D068AB06B}" srcOrd="0" destOrd="0" presId="urn:microsoft.com/office/officeart/2005/8/layout/cycle6"/>
    <dgm:cxn modelId="{AF314EBC-A374-324C-84BC-1879F6420739}" srcId="{C6A09227-2B26-074E-A3D3-48F55C6DE99F}" destId="{5F12DC56-4A17-AF4D-B184-F02E4915107B}" srcOrd="6" destOrd="0" parTransId="{CCA996AC-0AB3-D74C-8A8F-2861364EB2D3}" sibTransId="{DC7215E3-A829-CD4F-8437-A87310A64FE7}"/>
    <dgm:cxn modelId="{DD7BB99B-A047-6A46-934F-FE4BEA17BCF0}" type="presOf" srcId="{69AD6036-4C8D-6344-8317-A19ECDE58324}" destId="{F2A4417C-5EF0-1D49-9D96-5558ACA9F57D}" srcOrd="0" destOrd="0" presId="urn:microsoft.com/office/officeart/2005/8/layout/cycle6"/>
    <dgm:cxn modelId="{756157F9-D276-3C42-9D4C-D59C68AF34CC}" type="presParOf" srcId="{3418FDE7-F2E6-FD4B-A951-F2EDFCA778A0}" destId="{F2A4417C-5EF0-1D49-9D96-5558ACA9F57D}" srcOrd="0" destOrd="0" presId="urn:microsoft.com/office/officeart/2005/8/layout/cycle6"/>
    <dgm:cxn modelId="{63239194-8085-574B-AF37-828504643E6B}" type="presParOf" srcId="{3418FDE7-F2E6-FD4B-A951-F2EDFCA778A0}" destId="{29935234-A38F-674B-A18D-CD79CB6FBDE9}" srcOrd="1" destOrd="0" presId="urn:microsoft.com/office/officeart/2005/8/layout/cycle6"/>
    <dgm:cxn modelId="{9F0BCCCD-6104-A344-B9FF-D6353EFC3D67}" type="presParOf" srcId="{3418FDE7-F2E6-FD4B-A951-F2EDFCA778A0}" destId="{9FCDDFFA-EADF-7E4D-9FA8-8B2AB16B9327}" srcOrd="2" destOrd="0" presId="urn:microsoft.com/office/officeart/2005/8/layout/cycle6"/>
    <dgm:cxn modelId="{1728E0AB-F324-AE40-A4C6-28BF1653F17D}" type="presParOf" srcId="{3418FDE7-F2E6-FD4B-A951-F2EDFCA778A0}" destId="{801D66F3-8297-E840-BE84-36A08F805140}" srcOrd="3" destOrd="0" presId="urn:microsoft.com/office/officeart/2005/8/layout/cycle6"/>
    <dgm:cxn modelId="{4ABAD3A1-CE82-B646-BD29-9C87D9AB1830}" type="presParOf" srcId="{3418FDE7-F2E6-FD4B-A951-F2EDFCA778A0}" destId="{830A5891-F22F-CD40-B48A-9E2DE75F6C17}" srcOrd="4" destOrd="0" presId="urn:microsoft.com/office/officeart/2005/8/layout/cycle6"/>
    <dgm:cxn modelId="{634E8A3D-BDB2-0F4E-BB24-4EA95042156E}" type="presParOf" srcId="{3418FDE7-F2E6-FD4B-A951-F2EDFCA778A0}" destId="{23127470-32AD-BB41-A740-117C3D814429}" srcOrd="5" destOrd="0" presId="urn:microsoft.com/office/officeart/2005/8/layout/cycle6"/>
    <dgm:cxn modelId="{D0DDDB05-2AFC-9B4A-96F8-FCAB3A5DB3C2}" type="presParOf" srcId="{3418FDE7-F2E6-FD4B-A951-F2EDFCA778A0}" destId="{A3F4D105-2A10-AF4A-81A6-8AB80C8CCF4B}" srcOrd="6" destOrd="0" presId="urn:microsoft.com/office/officeart/2005/8/layout/cycle6"/>
    <dgm:cxn modelId="{BA424C22-B97B-2D47-B222-41D0A3F073CD}" type="presParOf" srcId="{3418FDE7-F2E6-FD4B-A951-F2EDFCA778A0}" destId="{A66A72FF-2A7C-614E-9710-24CF2868712F}" srcOrd="7" destOrd="0" presId="urn:microsoft.com/office/officeart/2005/8/layout/cycle6"/>
    <dgm:cxn modelId="{03954EF5-9524-1740-AFA2-C5DF85101065}" type="presParOf" srcId="{3418FDE7-F2E6-FD4B-A951-F2EDFCA778A0}" destId="{013B51CE-756A-7946-80F5-631D068AB06B}" srcOrd="8" destOrd="0" presId="urn:microsoft.com/office/officeart/2005/8/layout/cycle6"/>
    <dgm:cxn modelId="{C7F56652-1A0D-6C47-AF3F-02F4FDC8D31C}" type="presParOf" srcId="{3418FDE7-F2E6-FD4B-A951-F2EDFCA778A0}" destId="{BF9EFCC0-6629-CE47-8AC0-50DA61474304}" srcOrd="9" destOrd="0" presId="urn:microsoft.com/office/officeart/2005/8/layout/cycle6"/>
    <dgm:cxn modelId="{8EA368C1-A6E2-9F45-A612-0710BDDDFE03}" type="presParOf" srcId="{3418FDE7-F2E6-FD4B-A951-F2EDFCA778A0}" destId="{D8274839-FAC0-BE43-8C60-C2F41E455589}" srcOrd="10" destOrd="0" presId="urn:microsoft.com/office/officeart/2005/8/layout/cycle6"/>
    <dgm:cxn modelId="{998643B7-A23C-5640-ABFC-0DD4751DE095}" type="presParOf" srcId="{3418FDE7-F2E6-FD4B-A951-F2EDFCA778A0}" destId="{7CC4913D-B5CA-F04C-ADCD-E8487697BEC6}" srcOrd="11" destOrd="0" presId="urn:microsoft.com/office/officeart/2005/8/layout/cycle6"/>
    <dgm:cxn modelId="{1D89F3C3-57E4-E640-B02C-E70785325E15}" type="presParOf" srcId="{3418FDE7-F2E6-FD4B-A951-F2EDFCA778A0}" destId="{9C7B5677-1598-EA49-AAB6-0D8D173D87ED}" srcOrd="12" destOrd="0" presId="urn:microsoft.com/office/officeart/2005/8/layout/cycle6"/>
    <dgm:cxn modelId="{9C763D41-1582-954D-B054-3D3B68EC7CC4}" type="presParOf" srcId="{3418FDE7-F2E6-FD4B-A951-F2EDFCA778A0}" destId="{7B76A3B9-4041-2843-B18B-2F49059F99CC}" srcOrd="13" destOrd="0" presId="urn:microsoft.com/office/officeart/2005/8/layout/cycle6"/>
    <dgm:cxn modelId="{C6F64429-066A-B147-A69E-EEDF6691BDDD}" type="presParOf" srcId="{3418FDE7-F2E6-FD4B-A951-F2EDFCA778A0}" destId="{17099C1D-E6D4-3747-9428-E510A3E4EE17}" srcOrd="14" destOrd="0" presId="urn:microsoft.com/office/officeart/2005/8/layout/cycle6"/>
    <dgm:cxn modelId="{D6D86B6F-52D5-DF4B-A60C-AC550371E03F}" type="presParOf" srcId="{3418FDE7-F2E6-FD4B-A951-F2EDFCA778A0}" destId="{364E169B-027E-EA45-9022-61D9665B9579}" srcOrd="15" destOrd="0" presId="urn:microsoft.com/office/officeart/2005/8/layout/cycle6"/>
    <dgm:cxn modelId="{15661593-D890-434A-BB5B-4124BBEC42B6}" type="presParOf" srcId="{3418FDE7-F2E6-FD4B-A951-F2EDFCA778A0}" destId="{6CA92BF0-46C8-1049-BF5E-629C3058700B}" srcOrd="16" destOrd="0" presId="urn:microsoft.com/office/officeart/2005/8/layout/cycle6"/>
    <dgm:cxn modelId="{031864D9-E024-4840-8C1B-C524AE9B3996}" type="presParOf" srcId="{3418FDE7-F2E6-FD4B-A951-F2EDFCA778A0}" destId="{6D0FA1C0-D494-FD4C-8A89-42603A8CA7D6}" srcOrd="17" destOrd="0" presId="urn:microsoft.com/office/officeart/2005/8/layout/cycle6"/>
    <dgm:cxn modelId="{2017D645-94A5-DA48-9FF0-A1C568F970F7}" type="presParOf" srcId="{3418FDE7-F2E6-FD4B-A951-F2EDFCA778A0}" destId="{3BD4C87A-BF9B-6341-8CDC-D368D49C7AF9}" srcOrd="18" destOrd="0" presId="urn:microsoft.com/office/officeart/2005/8/layout/cycle6"/>
    <dgm:cxn modelId="{889E1A2E-672A-9244-8322-FDD9E3EE04E6}" type="presParOf" srcId="{3418FDE7-F2E6-FD4B-A951-F2EDFCA778A0}" destId="{E9AC60DA-B5FD-AD43-A161-27834B4026EF}" srcOrd="19" destOrd="0" presId="urn:microsoft.com/office/officeart/2005/8/layout/cycle6"/>
    <dgm:cxn modelId="{A7F15CE9-E059-814F-9230-EFADB1975347}" type="presParOf" srcId="{3418FDE7-F2E6-FD4B-A951-F2EDFCA778A0}" destId="{D5E731C7-6581-104B-87B9-65A6FD40383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36F0E-5AEC-AB40-A2B9-D6470B7DA8F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57678CB5-940D-CE4E-B344-0248889102C0}">
      <dgm:prSet phldrT="[Text]" custT="1"/>
      <dgm:spPr>
        <a:solidFill>
          <a:srgbClr val="2F669B"/>
        </a:solidFill>
      </dgm:spPr>
      <dgm:t>
        <a:bodyPr/>
        <a:lstStyle/>
        <a:p>
          <a:r>
            <a:rPr lang="sr-Cyrl-CS" sz="1200" b="1" dirty="0" smtClean="0">
              <a:solidFill>
                <a:schemeClr val="bg1"/>
              </a:solidFill>
            </a:rPr>
            <a:t>штампани уџбеник</a:t>
          </a:r>
          <a:endParaRPr lang="en-GB" sz="1200" b="1" dirty="0">
            <a:solidFill>
              <a:schemeClr val="bg1"/>
            </a:solidFill>
          </a:endParaRPr>
        </a:p>
      </dgm:t>
    </dgm:pt>
    <dgm:pt modelId="{A0EB280C-F21C-FA4C-9A7F-CDC55F3ECBAE}" type="parTrans" cxnId="{7A314510-553C-764E-9675-1555C1389FCD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3F5B9486-C0C9-6B4E-BF26-19C8C8DB490C}" type="sibTrans" cxnId="{7A314510-553C-764E-9675-1555C1389FCD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8E95DECB-19A1-5C44-B4DD-CDA7C4D85E37}">
      <dgm:prSet phldrT="[Text]" custT="1"/>
      <dgm:spPr>
        <a:solidFill>
          <a:srgbClr val="2F669B"/>
        </a:solidFill>
      </dgm:spPr>
      <dgm:t>
        <a:bodyPr/>
        <a:lstStyle/>
        <a:p>
          <a:r>
            <a:rPr lang="sr-Cyrl-CS" sz="1200" b="1" dirty="0" smtClean="0">
              <a:solidFill>
                <a:srgbClr val="FFFFFF"/>
              </a:solidFill>
            </a:rPr>
            <a:t>уџбеник у дигиталном облику (</a:t>
          </a:r>
          <a:r>
            <a:rPr lang="en-GB" sz="1200" b="1" dirty="0" err="1" smtClean="0">
              <a:solidFill>
                <a:srgbClr val="FFFFFF"/>
              </a:solidFill>
            </a:rPr>
            <a:t>Pdf</a:t>
          </a:r>
          <a:r>
            <a:rPr lang="en-GB" sz="1200" b="1" dirty="0" smtClean="0">
              <a:solidFill>
                <a:srgbClr val="FFFFFF"/>
              </a:solidFill>
            </a:rPr>
            <a:t>)</a:t>
          </a:r>
          <a:endParaRPr lang="en-GB" sz="1200" b="1" dirty="0">
            <a:solidFill>
              <a:srgbClr val="FFFFFF"/>
            </a:solidFill>
          </a:endParaRPr>
        </a:p>
      </dgm:t>
    </dgm:pt>
    <dgm:pt modelId="{7DD76CA7-7DF9-034E-88F4-8A8C5709AEE4}" type="parTrans" cxnId="{C323411A-D168-CF46-BE70-F50B5A61CFBF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8D259FFA-8A7F-CA4E-8605-4F29196753BE}" type="sibTrans" cxnId="{C323411A-D168-CF46-BE70-F50B5A61CFBF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B25831F7-4B65-8046-BAFF-59D558DE0AA4}">
      <dgm:prSet phldrT="[Text]" custT="1"/>
      <dgm:spPr>
        <a:solidFill>
          <a:srgbClr val="2F669B"/>
        </a:solidFill>
      </dgm:spPr>
      <dgm:t>
        <a:bodyPr/>
        <a:lstStyle/>
        <a:p>
          <a:r>
            <a:rPr lang="sr-Cyrl-CS" sz="1200" b="1" dirty="0" smtClean="0">
              <a:solidFill>
                <a:srgbClr val="FFFFFF"/>
              </a:solidFill>
            </a:rPr>
            <a:t>обогаћен мултимедијом</a:t>
          </a:r>
          <a:endParaRPr lang="en-GB" sz="1200" b="1" dirty="0">
            <a:solidFill>
              <a:srgbClr val="FFFFFF"/>
            </a:solidFill>
          </a:endParaRPr>
        </a:p>
      </dgm:t>
    </dgm:pt>
    <dgm:pt modelId="{1A7896F6-6FDA-A54E-868F-B505A0B7811B}" type="parTrans" cxnId="{B24A5420-C5E7-0C46-AF01-F20D65D5E848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29B71FFA-C21D-8B4F-88E4-68F4EF1FC52F}" type="sibTrans" cxnId="{B24A5420-C5E7-0C46-AF01-F20D65D5E848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E96045E4-DCF2-744F-A007-4A2A4B1586A9}">
      <dgm:prSet phldrT="[Text]" custT="1"/>
      <dgm:spPr>
        <a:solidFill>
          <a:srgbClr val="2F669B"/>
        </a:solidFill>
      </dgm:spPr>
      <dgm:t>
        <a:bodyPr/>
        <a:lstStyle/>
        <a:p>
          <a:r>
            <a:rPr lang="sr-Cyrl-CS" sz="1200" b="1" dirty="0" smtClean="0">
              <a:solidFill>
                <a:srgbClr val="FFFFFF"/>
              </a:solidFill>
            </a:rPr>
            <a:t>интерактивни (тестови, симулације)</a:t>
          </a:r>
          <a:endParaRPr lang="en-GB" sz="1200" b="1" dirty="0">
            <a:solidFill>
              <a:srgbClr val="FFFFFF"/>
            </a:solidFill>
          </a:endParaRPr>
        </a:p>
      </dgm:t>
    </dgm:pt>
    <dgm:pt modelId="{A9ABD9A9-4B4B-8144-B3D1-2D0DB7343319}" type="parTrans" cxnId="{AA7F6FD3-0BF8-9044-84D0-A29293F74F30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BEEAFB41-A1D2-BD40-88AB-EDFAEC4C51FF}" type="sibTrans" cxnId="{AA7F6FD3-0BF8-9044-84D0-A29293F74F30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C2D9528F-CC48-F94D-857F-940AB700DF5A}">
      <dgm:prSet phldrT="[Text]" custT="1"/>
      <dgm:spPr>
        <a:solidFill>
          <a:srgbClr val="2F669B"/>
        </a:solidFill>
      </dgm:spPr>
      <dgm:t>
        <a:bodyPr/>
        <a:lstStyle/>
        <a:p>
          <a:r>
            <a:rPr lang="sr-Cyrl-CS" sz="1200" b="1" dirty="0" smtClean="0">
              <a:solidFill>
                <a:srgbClr val="FFFFFF"/>
              </a:solidFill>
            </a:rPr>
            <a:t>уџбеник је део виртуелног окружења за учење</a:t>
          </a:r>
          <a:endParaRPr lang="en-GB" sz="1200" b="1" dirty="0">
            <a:solidFill>
              <a:srgbClr val="FFFFFF"/>
            </a:solidFill>
          </a:endParaRPr>
        </a:p>
      </dgm:t>
    </dgm:pt>
    <dgm:pt modelId="{D45616B2-B774-3745-988A-DB326FA61E84}" type="parTrans" cxnId="{D07AB680-A270-C94C-BC22-012768E7A92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B55BBE96-6999-B44B-ACAB-89C82B7D802E}" type="sibTrans" cxnId="{D07AB680-A270-C94C-BC22-012768E7A92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75F7FCE7-4290-AF49-89BC-5B93CA369E27}" type="pres">
      <dgm:prSet presAssocID="{35836F0E-5AEC-AB40-A2B9-D6470B7DA8F6}" presName="Name0" presStyleCnt="0">
        <dgm:presLayoutVars>
          <dgm:dir/>
          <dgm:animLvl val="lvl"/>
          <dgm:resizeHandles val="exact"/>
        </dgm:presLayoutVars>
      </dgm:prSet>
      <dgm:spPr/>
    </dgm:pt>
    <dgm:pt modelId="{9408AE82-4955-4242-98A6-1069662C9F00}" type="pres">
      <dgm:prSet presAssocID="{57678CB5-940D-CE4E-B344-0248889102C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DF48E8-52F9-AC45-BF9F-8EEF05E497FF}" type="pres">
      <dgm:prSet presAssocID="{3F5B9486-C0C9-6B4E-BF26-19C8C8DB490C}" presName="parTxOnlySpace" presStyleCnt="0"/>
      <dgm:spPr/>
    </dgm:pt>
    <dgm:pt modelId="{B06E3084-ABCC-7343-A42A-AD7CB86B23E3}" type="pres">
      <dgm:prSet presAssocID="{8E95DECB-19A1-5C44-B4DD-CDA7C4D85E3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607F7D-07EB-9148-9576-A5710DD7C488}" type="pres">
      <dgm:prSet presAssocID="{8D259FFA-8A7F-CA4E-8605-4F29196753BE}" presName="parTxOnlySpace" presStyleCnt="0"/>
      <dgm:spPr/>
    </dgm:pt>
    <dgm:pt modelId="{3201E1BA-2C23-5D44-9003-483AAA5A7BC9}" type="pres">
      <dgm:prSet presAssocID="{B25831F7-4B65-8046-BAFF-59D558DE0AA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0C8CF1-AB46-F043-98BB-47E032A20DEB}" type="pres">
      <dgm:prSet presAssocID="{29B71FFA-C21D-8B4F-88E4-68F4EF1FC52F}" presName="parTxOnlySpace" presStyleCnt="0"/>
      <dgm:spPr/>
    </dgm:pt>
    <dgm:pt modelId="{469B1506-515F-7042-8F1C-399A995535AF}" type="pres">
      <dgm:prSet presAssocID="{E96045E4-DCF2-744F-A007-4A2A4B1586A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89F21-1CC8-A94A-8ED1-972ACCF48562}" type="pres">
      <dgm:prSet presAssocID="{BEEAFB41-A1D2-BD40-88AB-EDFAEC4C51FF}" presName="parTxOnlySpace" presStyleCnt="0"/>
      <dgm:spPr/>
    </dgm:pt>
    <dgm:pt modelId="{E088452C-9B9E-A444-8573-250E35D0B6F4}" type="pres">
      <dgm:prSet presAssocID="{C2D9528F-CC48-F94D-857F-940AB700DF5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A314510-553C-764E-9675-1555C1389FCD}" srcId="{35836F0E-5AEC-AB40-A2B9-D6470B7DA8F6}" destId="{57678CB5-940D-CE4E-B344-0248889102C0}" srcOrd="0" destOrd="0" parTransId="{A0EB280C-F21C-FA4C-9A7F-CDC55F3ECBAE}" sibTransId="{3F5B9486-C0C9-6B4E-BF26-19C8C8DB490C}"/>
    <dgm:cxn modelId="{B24A5420-C5E7-0C46-AF01-F20D65D5E848}" srcId="{35836F0E-5AEC-AB40-A2B9-D6470B7DA8F6}" destId="{B25831F7-4B65-8046-BAFF-59D558DE0AA4}" srcOrd="2" destOrd="0" parTransId="{1A7896F6-6FDA-A54E-868F-B505A0B7811B}" sibTransId="{29B71FFA-C21D-8B4F-88E4-68F4EF1FC52F}"/>
    <dgm:cxn modelId="{D1DF23E7-2393-8A4F-A3DA-95AD70C636B2}" type="presOf" srcId="{C2D9528F-CC48-F94D-857F-940AB700DF5A}" destId="{E088452C-9B9E-A444-8573-250E35D0B6F4}" srcOrd="0" destOrd="0" presId="urn:microsoft.com/office/officeart/2005/8/layout/chevron1"/>
    <dgm:cxn modelId="{63212C3F-F181-8E4B-9576-979FC4DE7FFC}" type="presOf" srcId="{35836F0E-5AEC-AB40-A2B9-D6470B7DA8F6}" destId="{75F7FCE7-4290-AF49-89BC-5B93CA369E27}" srcOrd="0" destOrd="0" presId="urn:microsoft.com/office/officeart/2005/8/layout/chevron1"/>
    <dgm:cxn modelId="{C323411A-D168-CF46-BE70-F50B5A61CFBF}" srcId="{35836F0E-5AEC-AB40-A2B9-D6470B7DA8F6}" destId="{8E95DECB-19A1-5C44-B4DD-CDA7C4D85E37}" srcOrd="1" destOrd="0" parTransId="{7DD76CA7-7DF9-034E-88F4-8A8C5709AEE4}" sibTransId="{8D259FFA-8A7F-CA4E-8605-4F29196753BE}"/>
    <dgm:cxn modelId="{7B8792BB-F60C-EA43-AA2C-09B2FF17177E}" type="presOf" srcId="{B25831F7-4B65-8046-BAFF-59D558DE0AA4}" destId="{3201E1BA-2C23-5D44-9003-483AAA5A7BC9}" srcOrd="0" destOrd="0" presId="urn:microsoft.com/office/officeart/2005/8/layout/chevron1"/>
    <dgm:cxn modelId="{8D0C149C-07B9-7E46-8DCA-95834F51DCC8}" type="presOf" srcId="{8E95DECB-19A1-5C44-B4DD-CDA7C4D85E37}" destId="{B06E3084-ABCC-7343-A42A-AD7CB86B23E3}" srcOrd="0" destOrd="0" presId="urn:microsoft.com/office/officeart/2005/8/layout/chevron1"/>
    <dgm:cxn modelId="{75FA886D-D31D-7244-843D-F2BDED313766}" type="presOf" srcId="{57678CB5-940D-CE4E-B344-0248889102C0}" destId="{9408AE82-4955-4242-98A6-1069662C9F00}" srcOrd="0" destOrd="0" presId="urn:microsoft.com/office/officeart/2005/8/layout/chevron1"/>
    <dgm:cxn modelId="{5566015F-16EE-2F46-B903-6AC775EE4A07}" type="presOf" srcId="{E96045E4-DCF2-744F-A007-4A2A4B1586A9}" destId="{469B1506-515F-7042-8F1C-399A995535AF}" srcOrd="0" destOrd="0" presId="urn:microsoft.com/office/officeart/2005/8/layout/chevron1"/>
    <dgm:cxn modelId="{D07AB680-A270-C94C-BC22-012768E7A92E}" srcId="{35836F0E-5AEC-AB40-A2B9-D6470B7DA8F6}" destId="{C2D9528F-CC48-F94D-857F-940AB700DF5A}" srcOrd="4" destOrd="0" parTransId="{D45616B2-B774-3745-988A-DB326FA61E84}" sibTransId="{B55BBE96-6999-B44B-ACAB-89C82B7D802E}"/>
    <dgm:cxn modelId="{AA7F6FD3-0BF8-9044-84D0-A29293F74F30}" srcId="{35836F0E-5AEC-AB40-A2B9-D6470B7DA8F6}" destId="{E96045E4-DCF2-744F-A007-4A2A4B1586A9}" srcOrd="3" destOrd="0" parTransId="{A9ABD9A9-4B4B-8144-B3D1-2D0DB7343319}" sibTransId="{BEEAFB41-A1D2-BD40-88AB-EDFAEC4C51FF}"/>
    <dgm:cxn modelId="{AB66AF81-F220-B24A-87BF-7AA7419945A0}" type="presParOf" srcId="{75F7FCE7-4290-AF49-89BC-5B93CA369E27}" destId="{9408AE82-4955-4242-98A6-1069662C9F00}" srcOrd="0" destOrd="0" presId="urn:microsoft.com/office/officeart/2005/8/layout/chevron1"/>
    <dgm:cxn modelId="{7EFD3D51-35B9-6645-8B5D-A3F6085F196F}" type="presParOf" srcId="{75F7FCE7-4290-AF49-89BC-5B93CA369E27}" destId="{F2DF48E8-52F9-AC45-BF9F-8EEF05E497FF}" srcOrd="1" destOrd="0" presId="urn:microsoft.com/office/officeart/2005/8/layout/chevron1"/>
    <dgm:cxn modelId="{E383C7BE-3905-2448-B57C-08D3970C589E}" type="presParOf" srcId="{75F7FCE7-4290-AF49-89BC-5B93CA369E27}" destId="{B06E3084-ABCC-7343-A42A-AD7CB86B23E3}" srcOrd="2" destOrd="0" presId="urn:microsoft.com/office/officeart/2005/8/layout/chevron1"/>
    <dgm:cxn modelId="{49D89D62-1F3E-DA40-9AAD-2438BE8472F7}" type="presParOf" srcId="{75F7FCE7-4290-AF49-89BC-5B93CA369E27}" destId="{CA607F7D-07EB-9148-9576-A5710DD7C488}" srcOrd="3" destOrd="0" presId="urn:microsoft.com/office/officeart/2005/8/layout/chevron1"/>
    <dgm:cxn modelId="{3DBF4C2B-6A91-5D46-98D9-C33163E54CBD}" type="presParOf" srcId="{75F7FCE7-4290-AF49-89BC-5B93CA369E27}" destId="{3201E1BA-2C23-5D44-9003-483AAA5A7BC9}" srcOrd="4" destOrd="0" presId="urn:microsoft.com/office/officeart/2005/8/layout/chevron1"/>
    <dgm:cxn modelId="{A16CFDA5-4D89-0D4F-B13C-4F2050FF9EE6}" type="presParOf" srcId="{75F7FCE7-4290-AF49-89BC-5B93CA369E27}" destId="{240C8CF1-AB46-F043-98BB-47E032A20DEB}" srcOrd="5" destOrd="0" presId="urn:microsoft.com/office/officeart/2005/8/layout/chevron1"/>
    <dgm:cxn modelId="{6FEC8708-02C9-FC41-A06A-BFEE98CF8B34}" type="presParOf" srcId="{75F7FCE7-4290-AF49-89BC-5B93CA369E27}" destId="{469B1506-515F-7042-8F1C-399A995535AF}" srcOrd="6" destOrd="0" presId="urn:microsoft.com/office/officeart/2005/8/layout/chevron1"/>
    <dgm:cxn modelId="{D487C585-88BC-D34F-BE53-3D73C8B0D6D6}" type="presParOf" srcId="{75F7FCE7-4290-AF49-89BC-5B93CA369E27}" destId="{6F689F21-1CC8-A94A-8ED1-972ACCF48562}" srcOrd="7" destOrd="0" presId="urn:microsoft.com/office/officeart/2005/8/layout/chevron1"/>
    <dgm:cxn modelId="{84297E19-488B-E347-90AD-E78FC0F919CF}" type="presParOf" srcId="{75F7FCE7-4290-AF49-89BC-5B93CA369E27}" destId="{E088452C-9B9E-A444-8573-250E35D0B6F4}" srcOrd="8" destOrd="0" presId="urn:microsoft.com/office/officeart/2005/8/layout/chevron1"/>
  </dgm:cxnLst>
  <dgm:bg>
    <a:gradFill flip="none" rotWithShape="1">
      <a:gsLst>
        <a:gs pos="0">
          <a:srgbClr val="004587"/>
        </a:gs>
        <a:gs pos="100000">
          <a:prstClr val="white"/>
        </a:gs>
      </a:gsLst>
      <a:lin ang="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4417C-5EF0-1D49-9D96-5558ACA9F57D}">
      <dsp:nvSpPr>
        <dsp:cNvPr id="0" name=""/>
        <dsp:cNvSpPr/>
      </dsp:nvSpPr>
      <dsp:spPr>
        <a:xfrm>
          <a:off x="3339112" y="-233825"/>
          <a:ext cx="1623978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Управљање</a:t>
          </a:r>
          <a:endParaRPr lang="en-GB" sz="1800" kern="1200" dirty="0"/>
        </a:p>
      </dsp:txBody>
      <dsp:txXfrm>
        <a:off x="3399934" y="-173003"/>
        <a:ext cx="1502334" cy="1124302"/>
      </dsp:txXfrm>
    </dsp:sp>
    <dsp:sp modelId="{9FCDDFFA-EADF-7E4D-9FA8-8B2AB16B9327}">
      <dsp:nvSpPr>
        <dsp:cNvPr id="0" name=""/>
        <dsp:cNvSpPr/>
      </dsp:nvSpPr>
      <dsp:spPr>
        <a:xfrm>
          <a:off x="2438580" y="521442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2530264" y="22900"/>
              </a:moveTo>
              <a:arcTo wR="2212742" hR="2212742" stAng="16695016" swAng="8875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D66F3-8297-E840-BE84-36A08F805140}">
      <dsp:nvSpPr>
        <dsp:cNvPr id="0" name=""/>
        <dsp:cNvSpPr/>
      </dsp:nvSpPr>
      <dsp:spPr>
        <a:xfrm>
          <a:off x="5134699" y="700284"/>
          <a:ext cx="1963587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ИКТ инфраструктура</a:t>
          </a:r>
        </a:p>
      </dsp:txBody>
      <dsp:txXfrm>
        <a:off x="5195521" y="761106"/>
        <a:ext cx="1841943" cy="1124302"/>
      </dsp:txXfrm>
    </dsp:sp>
    <dsp:sp modelId="{23127470-32AD-BB41-A740-117C3D814429}">
      <dsp:nvSpPr>
        <dsp:cNvPr id="0" name=""/>
        <dsp:cNvSpPr/>
      </dsp:nvSpPr>
      <dsp:spPr>
        <a:xfrm>
          <a:off x="1978467" y="-180346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4424005" y="2131840"/>
              </a:moveTo>
              <a:arcTo wR="2212742" hR="2212742" stAng="21474282" swAng="8039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4D105-2A10-AF4A-81A6-8AB80C8CCF4B}">
      <dsp:nvSpPr>
        <dsp:cNvPr id="0" name=""/>
        <dsp:cNvSpPr/>
      </dsp:nvSpPr>
      <dsp:spPr>
        <a:xfrm>
          <a:off x="5379991" y="2471298"/>
          <a:ext cx="1856749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Образовање наставника</a:t>
          </a:r>
        </a:p>
      </dsp:txBody>
      <dsp:txXfrm>
        <a:off x="5440813" y="2532120"/>
        <a:ext cx="1735105" cy="1124302"/>
      </dsp:txXfrm>
    </dsp:sp>
    <dsp:sp modelId="{013B51CE-756A-7946-80F5-631D068AB06B}">
      <dsp:nvSpPr>
        <dsp:cNvPr id="0" name=""/>
        <dsp:cNvSpPr/>
      </dsp:nvSpPr>
      <dsp:spPr>
        <a:xfrm>
          <a:off x="1938359" y="389147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4122259" y="3330763"/>
              </a:moveTo>
              <a:arcTo wR="2212742" hR="2212742" stAng="1820937" swAng="470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EFCC0-6629-CE47-8AC0-50DA61474304}">
      <dsp:nvSpPr>
        <dsp:cNvPr id="0" name=""/>
        <dsp:cNvSpPr/>
      </dsp:nvSpPr>
      <dsp:spPr>
        <a:xfrm>
          <a:off x="4299185" y="3972528"/>
          <a:ext cx="1623978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Наставни план и програм</a:t>
          </a:r>
          <a:endParaRPr lang="en-GB" sz="1800" kern="1200" dirty="0"/>
        </a:p>
      </dsp:txBody>
      <dsp:txXfrm>
        <a:off x="4360007" y="4033350"/>
        <a:ext cx="1502334" cy="1124302"/>
      </dsp:txXfrm>
    </dsp:sp>
    <dsp:sp modelId="{7CC4913D-B5CA-F04C-ADCD-E8487697BEC6}">
      <dsp:nvSpPr>
        <dsp:cNvPr id="0" name=""/>
        <dsp:cNvSpPr/>
      </dsp:nvSpPr>
      <dsp:spPr>
        <a:xfrm>
          <a:off x="1938359" y="389147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2357870" y="4420720"/>
              </a:moveTo>
              <a:arcTo wR="2212742" hR="2212742" stAng="5174365" swAng="4512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B5677-1598-EA49-AAB6-0D8D173D87ED}">
      <dsp:nvSpPr>
        <dsp:cNvPr id="0" name=""/>
        <dsp:cNvSpPr/>
      </dsp:nvSpPr>
      <dsp:spPr>
        <a:xfrm>
          <a:off x="2379039" y="3972528"/>
          <a:ext cx="1623978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Вредновање и оцењивање</a:t>
          </a:r>
          <a:endParaRPr lang="en-GB" sz="1800" kern="1200" dirty="0"/>
        </a:p>
      </dsp:txBody>
      <dsp:txXfrm>
        <a:off x="2439861" y="4033350"/>
        <a:ext cx="1502334" cy="1124302"/>
      </dsp:txXfrm>
    </dsp:sp>
    <dsp:sp modelId="{17099C1D-E6D4-3747-9428-E510A3E4EE17}">
      <dsp:nvSpPr>
        <dsp:cNvPr id="0" name=""/>
        <dsp:cNvSpPr/>
      </dsp:nvSpPr>
      <dsp:spPr>
        <a:xfrm>
          <a:off x="1461426" y="-59049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948952" y="4029074"/>
              </a:moveTo>
              <a:arcTo wR="2212742" hR="2212742" stAng="7489793" swAng="669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E169B-027E-EA45-9022-61D9665B9579}">
      <dsp:nvSpPr>
        <dsp:cNvPr id="0" name=""/>
        <dsp:cNvSpPr/>
      </dsp:nvSpPr>
      <dsp:spPr>
        <a:xfrm>
          <a:off x="863736" y="2500482"/>
          <a:ext cx="2001957" cy="11875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Настава и учење</a:t>
          </a:r>
        </a:p>
      </dsp:txBody>
      <dsp:txXfrm>
        <a:off x="921708" y="2558454"/>
        <a:ext cx="1886013" cy="1071619"/>
      </dsp:txXfrm>
    </dsp:sp>
    <dsp:sp modelId="{6D0FA1C0-D494-FD4C-8A89-42603A8CA7D6}">
      <dsp:nvSpPr>
        <dsp:cNvPr id="0" name=""/>
        <dsp:cNvSpPr/>
      </dsp:nvSpPr>
      <dsp:spPr>
        <a:xfrm>
          <a:off x="1782877" y="-85009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30694" y="2580022"/>
              </a:moveTo>
              <a:arcTo wR="2212742" hR="2212742" stAng="10226735" swAng="8469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4C87A-BF9B-6341-8CDC-D368D49C7AF9}">
      <dsp:nvSpPr>
        <dsp:cNvPr id="0" name=""/>
        <dsp:cNvSpPr/>
      </dsp:nvSpPr>
      <dsp:spPr>
        <a:xfrm>
          <a:off x="958233" y="700286"/>
          <a:ext cx="2205679" cy="1245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kern="1200" dirty="0" smtClean="0"/>
            <a:t>Дигитални образовни садржаји</a:t>
          </a:r>
          <a:endParaRPr lang="en-GB" sz="2000" kern="1200" dirty="0"/>
        </a:p>
      </dsp:txBody>
      <dsp:txXfrm>
        <a:off x="1019055" y="761108"/>
        <a:ext cx="2084035" cy="1124302"/>
      </dsp:txXfrm>
    </dsp:sp>
    <dsp:sp modelId="{D5E731C7-6581-104B-87B9-65A6FD40383A}">
      <dsp:nvSpPr>
        <dsp:cNvPr id="0" name=""/>
        <dsp:cNvSpPr/>
      </dsp:nvSpPr>
      <dsp:spPr>
        <a:xfrm>
          <a:off x="1215957" y="541701"/>
          <a:ext cx="4425484" cy="4425484"/>
        </a:xfrm>
        <a:custGeom>
          <a:avLst/>
          <a:gdLst/>
          <a:ahLst/>
          <a:cxnLst/>
          <a:rect l="0" t="0" r="0" b="0"/>
          <a:pathLst>
            <a:path>
              <a:moveTo>
                <a:pt x="1397109" y="155809"/>
              </a:moveTo>
              <a:arcTo wR="2212742" hR="2212742" stAng="14902215" swAng="11469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8AE82-4955-4242-98A6-1069662C9F00}">
      <dsp:nvSpPr>
        <dsp:cNvPr id="0" name=""/>
        <dsp:cNvSpPr/>
      </dsp:nvSpPr>
      <dsp:spPr>
        <a:xfrm>
          <a:off x="2232" y="573597"/>
          <a:ext cx="1986855" cy="794742"/>
        </a:xfrm>
        <a:prstGeom prst="chevron">
          <a:avLst/>
        </a:prstGeom>
        <a:solidFill>
          <a:srgbClr val="2F669B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chemeClr val="bg1"/>
              </a:solidFill>
            </a:rPr>
            <a:t>штампани уџбеник</a:t>
          </a:r>
          <a:endParaRPr lang="en-GB" sz="1200" b="1" kern="1200" dirty="0">
            <a:solidFill>
              <a:schemeClr val="bg1"/>
            </a:solidFill>
          </a:endParaRPr>
        </a:p>
      </dsp:txBody>
      <dsp:txXfrm>
        <a:off x="399603" y="573597"/>
        <a:ext cx="1192113" cy="794742"/>
      </dsp:txXfrm>
    </dsp:sp>
    <dsp:sp modelId="{B06E3084-ABCC-7343-A42A-AD7CB86B23E3}">
      <dsp:nvSpPr>
        <dsp:cNvPr id="0" name=""/>
        <dsp:cNvSpPr/>
      </dsp:nvSpPr>
      <dsp:spPr>
        <a:xfrm>
          <a:off x="1790402" y="573597"/>
          <a:ext cx="1986855" cy="794742"/>
        </a:xfrm>
        <a:prstGeom prst="chevron">
          <a:avLst/>
        </a:prstGeom>
        <a:solidFill>
          <a:srgbClr val="2F669B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FFFFFF"/>
              </a:solidFill>
            </a:rPr>
            <a:t>уџбеник у дигиталном облику (</a:t>
          </a:r>
          <a:r>
            <a:rPr lang="en-GB" sz="1200" b="1" kern="1200" dirty="0" err="1" smtClean="0">
              <a:solidFill>
                <a:srgbClr val="FFFFFF"/>
              </a:solidFill>
            </a:rPr>
            <a:t>Pdf</a:t>
          </a:r>
          <a:r>
            <a:rPr lang="en-GB" sz="1200" b="1" kern="1200" dirty="0" smtClean="0">
              <a:solidFill>
                <a:srgbClr val="FFFFFF"/>
              </a:solidFill>
            </a:rPr>
            <a:t>)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2187773" y="573597"/>
        <a:ext cx="1192113" cy="794742"/>
      </dsp:txXfrm>
    </dsp:sp>
    <dsp:sp modelId="{3201E1BA-2C23-5D44-9003-483AAA5A7BC9}">
      <dsp:nvSpPr>
        <dsp:cNvPr id="0" name=""/>
        <dsp:cNvSpPr/>
      </dsp:nvSpPr>
      <dsp:spPr>
        <a:xfrm>
          <a:off x="3578572" y="573597"/>
          <a:ext cx="1986855" cy="794742"/>
        </a:xfrm>
        <a:prstGeom prst="chevron">
          <a:avLst/>
        </a:prstGeom>
        <a:solidFill>
          <a:srgbClr val="2F669B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FFFFFF"/>
              </a:solidFill>
            </a:rPr>
            <a:t>обогаћен мултимедијом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3975943" y="573597"/>
        <a:ext cx="1192113" cy="794742"/>
      </dsp:txXfrm>
    </dsp:sp>
    <dsp:sp modelId="{469B1506-515F-7042-8F1C-399A995535AF}">
      <dsp:nvSpPr>
        <dsp:cNvPr id="0" name=""/>
        <dsp:cNvSpPr/>
      </dsp:nvSpPr>
      <dsp:spPr>
        <a:xfrm>
          <a:off x="5366742" y="573597"/>
          <a:ext cx="1986855" cy="794742"/>
        </a:xfrm>
        <a:prstGeom prst="chevron">
          <a:avLst/>
        </a:prstGeom>
        <a:solidFill>
          <a:srgbClr val="2F669B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FFFFFF"/>
              </a:solidFill>
            </a:rPr>
            <a:t>интерактивни (тестови, симулације)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5764113" y="573597"/>
        <a:ext cx="1192113" cy="794742"/>
      </dsp:txXfrm>
    </dsp:sp>
    <dsp:sp modelId="{E088452C-9B9E-A444-8573-250E35D0B6F4}">
      <dsp:nvSpPr>
        <dsp:cNvPr id="0" name=""/>
        <dsp:cNvSpPr/>
      </dsp:nvSpPr>
      <dsp:spPr>
        <a:xfrm>
          <a:off x="7154912" y="573597"/>
          <a:ext cx="1986855" cy="794742"/>
        </a:xfrm>
        <a:prstGeom prst="chevron">
          <a:avLst/>
        </a:prstGeom>
        <a:solidFill>
          <a:srgbClr val="2F669B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FFFFFF"/>
              </a:solidFill>
            </a:rPr>
            <a:t>уџбеник је део виртуелног окружења за учење</a:t>
          </a:r>
          <a:endParaRPr lang="en-GB" sz="1200" b="1" kern="1200" dirty="0">
            <a:solidFill>
              <a:srgbClr val="FFFFFF"/>
            </a:solidFill>
          </a:endParaRPr>
        </a:p>
      </dsp:txBody>
      <dsp:txXfrm>
        <a:off x="7552283" y="573597"/>
        <a:ext cx="1192113" cy="79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D2D5E3-1D5F-49BF-8AF7-AAB5F365B42E}" type="datetimeFigureOut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1838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B70D7B5-C948-4192-A218-9C6C9752F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би промена у образовању била одржива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смислена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она захтева системски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вишеструки приступ развоју. Она укључује улагање у инфраструктуру и професионални развој наставника, промену наставног плана и програма, промену начина вредновања и оцењивања ученика, промишљање о садржајима, алатима и методама везаним за наставни план и програм, промовисање сарадње, отварање приступа садржајима - све то у окружењу у коме постоји добро управљање и у коме је осигуран квалитет.</a:t>
            </a:r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Највише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ћемо се фокусирати на различите врсте дигиталних уџбеника и наставу и учење, тј. разматраћемо на који начин дигитални образовни садржаји а превасходно дигитални уџбеници могу да унапреде и осавремене тај процес.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4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 елементи штампаног уџбеника су текст и илустрације. Основни елементи дигиталног уџбеника су и интерактивни и мултимедијални елементи.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0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Дигитални уџбеник се може користити у контексту активног и колаборативног учења, омогућава више начина на основу којих се може реализовати настава и подстицати учење, омогућава праћење напретка и олакшава процес ведновања и оцењивања.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За разлику од традиционалних уџбеника, дигитални уџбеници могу допринети настави и учењу промовишући активну улогу ученика (кроз њихову директну интеракцију са уџбеницима), развој генеричких компетенција, саморегулацију процеса учења, диверсификовано организовно наставу, индивидуализацију.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04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9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18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азумевање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ООР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ширем контексту као скупове дигитално обликованих материјала за учење и наставу који су јавно и бесплатно доступни за коришћење и поновну употребу, објављених под лиценцом која све то омогућава.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6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Приметан је у свету тренд пораста отворених образовних ресурса и пораст броја запослених у образовању који се баве овом темом кроз различите пројекте. </a:t>
            </a:r>
          </a:p>
          <a:p>
            <a:r>
              <a:rPr lang="bg-BG" dirty="0" smtClean="0"/>
              <a:t>Тренутни фокус у развоју отворених образовних ресурса је у својој првој фази, где је акценат на креирању дигиталних садржаја и њиховој доступности док се наредна фаза која ће више бити усмерена на примену, ефекте и отворену образовну праксу тек очекује.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2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Онлајн окружење за учење или виртуелно окружење за учење може да се користи за обављање појединих административних послова везаних за наставу, реализацију одређеног дела наставе или целокупног наставног програма.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7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Онлајн курсеви у потпуности елиминишу простор као фактор који може да раздвоји учеснике образовног процеса. Све активности реализују се у онлајн окружењу. У фокусу квалитетног онлајн курса је интеракција студената са садржајима, са наставником и осталим студентима.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88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- временска и просторна флексибилност – ученици уче независно од времена и простора, чиме настава, садржаји или делови наставе/садржаја постају доступни и онима којима долазак у учионицу не би био могућ,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-</a:t>
            </a:r>
            <a:r>
              <a:rPr lang="bg-BG" baseline="0" dirty="0" smtClean="0"/>
              <a:t> </a:t>
            </a:r>
            <a:r>
              <a:rPr lang="bg-BG" dirty="0" smtClean="0"/>
              <a:t>потенцијал за бољу интеракцију између ученика и наставника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dirty="0" smtClean="0"/>
              <a:t>– комуникација која се одвија уз помоћ рачунара (на пример електронске поште, форуми итд.) је често непосреднија и интензивнија, питања се постављају слободније, без страха од ауторитета наставника,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bg-BG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36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Динамичан развој образовног софтвера се налази у сталном узлазном тренду. У релативно кратком временском периоду генерисан је импозантан број софтверских производа које је могуће груписати на основу више критеријума.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1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аспекта учења посредованог помоћу ИКТ издвајамо поделу према намени, власништву, технолошким карактеристикама. Према намени, софтверски производи могу бити: а) основни алати са широком применом, б) специјализовани алати који су нашли примену у образовању и в) наменски дизајнирани образовни софтверски производи.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групу основних алата који се типично примењују у образовним установама спадају софтверски производи попут програма за обраду текста, рад са табелама и програм за израду презентација. Друга група обухвата алате попут система за аудио и видео конференције, алате за обраду фотографија, звучних и видео записа, или пак за израду, приказ и дељење докумената.</a:t>
            </a:r>
            <a:r>
              <a:rPr lang="en-GB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0D7B5-C948-4192-A218-9C6C9752F77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4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564146"/>
            <a:ext cx="7315200" cy="178593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4470733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2564146"/>
            <a:ext cx="228600" cy="1785937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4470733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http://www.mpn.gov.rs/wp-content/uploads/2015/08/heder-mirnij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" y="115888"/>
            <a:ext cx="9001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707467"/>
            <a:ext cx="6858000" cy="159181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546933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7477C7-BC90-4FFD-AF94-C3BAE5068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3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8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2BA7CC-C9E6-4BDB-A424-D98AD1C7E8BD}" type="datetime1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6432550"/>
            <a:ext cx="2602632" cy="398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3F1920E-6CB8-42F9-918E-BB8A553DD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6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6B27EA-44B8-450F-9699-3CE36FE7BDDF}" type="datetime1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26510E-EF05-454D-89F8-776812A5CD1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2" descr="http://www.mpn.gov.rs/wp-content/uploads/2015/08/heder-mirnij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" y="115888"/>
            <a:ext cx="6008855" cy="120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 bwMode="auto">
          <a:xfrm>
            <a:off x="3032051" y="1484784"/>
            <a:ext cx="6104234" cy="10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68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EF9D43-6A68-4BF9-84EE-7E1FC32A1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D4A5DD-104C-4CBC-8682-03A75770D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05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FBB271-4593-4D8A-B5CD-67E98B1AE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4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8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3C80F8-9740-4391-94B3-7980FF5C4642}" type="datetime1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856" y="6432550"/>
            <a:ext cx="2602632" cy="398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1CEEAF-0B2E-427F-A3DA-BFC77B917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0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485164-D08A-4534-B456-E0E122A5B2BA}" type="datetime1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5856" y="6432550"/>
            <a:ext cx="2602632" cy="398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8350FC-3F5F-4248-B731-115EFC860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29F64A-C7A7-459A-8610-72EDC425FB1E}" type="datetime1">
              <a:rPr lang="en-US"/>
              <a:pPr>
                <a:defRPr/>
              </a:pPr>
              <a:t>5/12/19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5856" y="6432550"/>
            <a:ext cx="2602632" cy="398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88BA6C-B98A-4B0A-9225-0E161EDC7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411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 smtClean="0"/>
              <a:t>Click to edit Master text styles</a:t>
            </a:r>
          </a:p>
          <a:p>
            <a:pPr lvl="1"/>
            <a:r>
              <a:rPr lang="en-US" altLang="x-none" dirty="0" smtClean="0"/>
              <a:t>Second level</a:t>
            </a:r>
          </a:p>
          <a:p>
            <a:pPr lvl="2"/>
            <a:r>
              <a:rPr lang="en-US" altLang="x-none" dirty="0" smtClean="0"/>
              <a:t>Third level</a:t>
            </a:r>
          </a:p>
          <a:p>
            <a:pPr lvl="3"/>
            <a:r>
              <a:rPr lang="en-US" altLang="x-none" dirty="0" smtClean="0"/>
              <a:t>Fourth level</a:t>
            </a:r>
          </a:p>
          <a:p>
            <a:pPr lvl="4"/>
            <a:r>
              <a:rPr lang="en-US" altLang="x-none" dirty="0" smtClean="0"/>
              <a:t>Fifth level</a:t>
            </a:r>
          </a:p>
        </p:txBody>
      </p:sp>
      <p:sp>
        <p:nvSpPr>
          <p:cNvPr id="1029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http://www.mpn.gov.rs/wp-content/uploads/2015/08/heder-mirnij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224588"/>
            <a:ext cx="303688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1747"/>
            <a:ext cx="2879562" cy="6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adne-eu.org/" TargetMode="External"/><Relationship Id="rId4" Type="http://schemas.openxmlformats.org/officeDocument/2006/relationships/hyperlink" Target="https://naszelementarz.men.gov.pl/elementarz/" TargetMode="External"/><Relationship Id="rId5" Type="http://schemas.openxmlformats.org/officeDocument/2006/relationships/hyperlink" Target="https://www.jisc.ac.uk/membership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learn.openscout.ne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gitalnaucionica.edu.rs/2-dan-obuke-2019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961187" cy="24482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CS" b="1" dirty="0" smtClean="0">
                <a:latin typeface="Cambria"/>
                <a:cs typeface="Cambria"/>
              </a:rPr>
              <a:t>Обука: </a:t>
            </a:r>
            <a:r>
              <a:rPr lang="bg-BG" b="1" dirty="0">
                <a:cs typeface="Cambria"/>
              </a:rPr>
              <a:t>Дигитална учионица / дигитално компетентан наставник - увођење електронских уџбеника и дигиталних образовних материјала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725144"/>
            <a:ext cx="6400800" cy="512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CS" sz="1800" b="1" i="1" dirty="0" smtClean="0">
                <a:latin typeface="Cambria"/>
                <a:cs typeface="Cambria"/>
              </a:rPr>
              <a:t>Данијела Шћепановић</a:t>
            </a:r>
            <a:endParaRPr lang="en-US" sz="19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16025" y="6354763"/>
            <a:ext cx="12192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54FB66A0-E73A-4FBB-8B71-E24FB5AEB5A0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9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Облици отвореног онлајн </a:t>
            </a:r>
            <a:r>
              <a:rPr lang="bg-BG" dirty="0"/>
              <a:t>образовања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686800" cy="4937760"/>
          </a:xfrm>
        </p:spPr>
        <p:txBody>
          <a:bodyPr/>
          <a:lstStyle/>
          <a:p>
            <a:r>
              <a:rPr lang="bg-BG" dirty="0" smtClean="0"/>
              <a:t>Појединачни </a:t>
            </a:r>
            <a:r>
              <a:rPr lang="bg-BG" dirty="0"/>
              <a:t>онлајн курсеви, </a:t>
            </a:r>
            <a:r>
              <a:rPr lang="bg-BG" dirty="0" smtClean="0"/>
              <a:t>онлајн </a:t>
            </a:r>
            <a:r>
              <a:rPr lang="bg-BG" dirty="0"/>
              <a:t>студијски програми, масовни онлајн отворени </a:t>
            </a:r>
            <a:r>
              <a:rPr lang="bg-BG" dirty="0" smtClean="0"/>
              <a:t>курсеви (</a:t>
            </a:r>
            <a:r>
              <a:rPr lang="en-GB" dirty="0" smtClean="0"/>
              <a:t>MOOCs)</a:t>
            </a:r>
            <a:r>
              <a:rPr lang="bg-BG" dirty="0" smtClean="0"/>
              <a:t>, </a:t>
            </a:r>
            <a:r>
              <a:rPr lang="bg-BG" dirty="0"/>
              <a:t>онлајн образовне игре</a:t>
            </a:r>
            <a:r>
              <a:rPr lang="bg-BG" dirty="0" smtClean="0"/>
              <a:t>, 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отворени образовни ресурси</a:t>
            </a:r>
            <a:r>
              <a:rPr lang="bg-BG" dirty="0" smtClean="0"/>
              <a:t>, вебинари</a:t>
            </a:r>
            <a:r>
              <a:rPr lang="bg-BG" dirty="0"/>
              <a:t>, итд</a:t>
            </a:r>
            <a:r>
              <a:rPr lang="bg-BG" dirty="0" smtClean="0"/>
              <a:t>.</a:t>
            </a:r>
            <a:endParaRPr lang="en-GB" dirty="0" smtClean="0"/>
          </a:p>
          <a:p>
            <a:endParaRPr lang="bg-BG" dirty="0"/>
          </a:p>
        </p:txBody>
      </p:sp>
      <p:pic>
        <p:nvPicPr>
          <p:cNvPr id="4" name="Picture 3" descr="Screen Shot 2018-05-15 at 11.40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" y="2924944"/>
            <a:ext cx="5118976" cy="2637901"/>
          </a:xfrm>
          <a:prstGeom prst="rect">
            <a:avLst/>
          </a:prstGeom>
        </p:spPr>
      </p:pic>
      <p:pic>
        <p:nvPicPr>
          <p:cNvPr id="5" name="Picture 4" descr="Screen Shot 2018-05-15 at 11.41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77080"/>
            <a:ext cx="4716016" cy="26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Отворени образовни </a:t>
            </a:r>
            <a:r>
              <a:rPr lang="bg-BG" dirty="0" smtClean="0"/>
              <a:t>ресурси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bg-BG" dirty="0"/>
              <a:t>,,Отворен приступ образовним ресурсима, </a:t>
            </a:r>
            <a:endParaRPr lang="bg-BG" dirty="0" smtClean="0"/>
          </a:p>
          <a:p>
            <a:pPr marL="0" indent="0">
              <a:buNone/>
            </a:pPr>
            <a:r>
              <a:rPr lang="bg-BG" dirty="0" smtClean="0"/>
              <a:t>омогућен </a:t>
            </a:r>
            <a:r>
              <a:rPr lang="bg-BG" dirty="0"/>
              <a:t>путем информационо-комуникационих технологија, за разматрање, примену и прилагођавање од стране корисника за некомерцијалне </a:t>
            </a:r>
            <a:r>
              <a:rPr lang="bg-BG" dirty="0" smtClean="0"/>
              <a:t>сврхе”</a:t>
            </a:r>
            <a:r>
              <a:rPr lang="sr-Latn-CS" dirty="0" smtClean="0"/>
              <a:t>.</a:t>
            </a:r>
          </a:p>
          <a:p>
            <a:r>
              <a:rPr lang="bg-BG" dirty="0"/>
              <a:t>,,Наставни, научни и истраживачки материјали у јавном власништву или објављени у складу са лиценцом о интелектуалном власништву која дозвољава бесплатну употребу, прилагођавање и дистрибуцију” </a:t>
            </a:r>
            <a:endParaRPr lang="sr-Latn-CS" dirty="0"/>
          </a:p>
          <a:p>
            <a:pPr lvl="2"/>
            <a:r>
              <a:rPr lang="sr-Cyrl-CS" sz="1400" dirty="0" smtClean="0"/>
              <a:t>Извор: </a:t>
            </a:r>
            <a:r>
              <a:rPr lang="en-US" sz="1400" dirty="0"/>
              <a:t>Forum on the impact of Open Courseware for higher education in developing countries. (2002). Final report, UNESCO. </a:t>
            </a:r>
            <a:r>
              <a:rPr lang="en-US" sz="1400" dirty="0" smtClean="0"/>
              <a:t>Paris</a:t>
            </a:r>
            <a:endParaRPr lang="sr-Cyrl-CS" sz="1400" dirty="0" smtClean="0"/>
          </a:p>
          <a:p>
            <a:pPr lvl="2"/>
            <a:r>
              <a:rPr lang="en-US" sz="1400" dirty="0"/>
              <a:t>2012 Paris OER Declaration. (2012). 2012 World Open Educational Resources (OER) Congress, UNESCO. Paris</a:t>
            </a:r>
            <a:endParaRPr lang="sr-Cyrl-CS" sz="1400" dirty="0" smtClean="0"/>
          </a:p>
          <a:p>
            <a:pPr lvl="2"/>
            <a:endParaRPr lang="en-GB" sz="1400" dirty="0"/>
          </a:p>
        </p:txBody>
      </p:sp>
      <p:pic>
        <p:nvPicPr>
          <p:cNvPr id="4" name="Bildobjekt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5" y="188640"/>
            <a:ext cx="1351915" cy="1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4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Карактеристике ООР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Приметан је недостатак </a:t>
            </a:r>
            <a:r>
              <a:rPr lang="bg-BG" dirty="0"/>
              <a:t>решења/капацитета како би се подржала њихова израда, обезбедила одрживост, осигурао квалитет и пратили ефекти у контексту анализе образовних постигнућа.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g-BG" dirty="0"/>
              <a:t>Већина ООР развијена је у земљама </a:t>
            </a:r>
            <a:r>
              <a:rPr lang="bg-BG" dirty="0" smtClean="0"/>
              <a:t>енглеског </a:t>
            </a:r>
            <a:r>
              <a:rPr lang="bg-BG" dirty="0"/>
              <a:t>говорног подручја. У Србији је степен израде ООР-а веома низак</a:t>
            </a:r>
            <a:r>
              <a:rPr lang="bg-BG" dirty="0" smtClean="0"/>
              <a:t>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9D43-6A68-4BF9-84EE-7E1FC32A12E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 descr="http://icde.typepad.com/.a/6a00d834eba4a569e201bb08302dc2970d-p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1704975" cy="2411095"/>
          </a:xfrm>
          <a:prstGeom prst="rect">
            <a:avLst/>
          </a:prstGeom>
          <a:noFill/>
          <a:extLst/>
        </p:spPr>
      </p:pic>
      <p:pic>
        <p:nvPicPr>
          <p:cNvPr id="7" name="Picture 6" descr="http://image.slidesharecdn.com/oerqtips978-81-88770-07-6-130711095945-phpapp02/95/quality-assurance-guidelines-for-open-educational-resources-tips-framework-1-638.jpg?cb=13735548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1544320" cy="244030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11297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/>
              <a:t>Примери из Србије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9D43-6A68-4BF9-84EE-7E1FC32A12E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92" b="-45492"/>
          <a:stretch>
            <a:fillRect/>
          </a:stretch>
        </p:blipFill>
        <p:spPr bwMode="auto">
          <a:xfrm>
            <a:off x="4632325" y="1216025"/>
            <a:ext cx="4041775" cy="493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646" b="-4764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67544" y="14127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8000"/>
                </a:solidFill>
                <a:latin typeface="Cambria"/>
                <a:cs typeface="Cambria"/>
              </a:rPr>
              <a:t>CaSa</a:t>
            </a:r>
            <a:r>
              <a:rPr lang="en-GB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ambria"/>
                <a:cs typeface="Cambria"/>
              </a:rPr>
              <a:t>–</a:t>
            </a:r>
            <a:r>
              <a:rPr lang="en-GB" b="1" dirty="0" smtClean="0">
                <a:solidFill>
                  <a:srgbClr val="008000"/>
                </a:solidFill>
                <a:latin typeface="Cambria"/>
                <a:cs typeface="Cambria"/>
              </a:rPr>
              <a:t> </a:t>
            </a:r>
            <a:r>
              <a:rPr lang="sr-Cyrl-CS" b="1" dirty="0" smtClean="0">
                <a:solidFill>
                  <a:srgbClr val="008000"/>
                </a:solidFill>
                <a:latin typeface="Cambria"/>
                <a:cs typeface="Cambria"/>
              </a:rPr>
              <a:t>Национални репозиторијум пољопривредног образовања</a:t>
            </a:r>
            <a:endParaRPr lang="en-GB" b="1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14127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smtClean="0">
                <a:solidFill>
                  <a:srgbClr val="004587"/>
                </a:solidFill>
                <a:latin typeface="Cambria"/>
                <a:cs typeface="Cambria"/>
              </a:rPr>
              <a:t>НаРДУС - </a:t>
            </a:r>
            <a:r>
              <a:rPr lang="bg-BG" b="1" dirty="0" smtClean="0">
                <a:solidFill>
                  <a:srgbClr val="004587"/>
                </a:solidFill>
                <a:latin typeface="Cambria"/>
                <a:cs typeface="Cambria"/>
              </a:rPr>
              <a:t>портал докторских дисертација</a:t>
            </a:r>
            <a:endParaRPr lang="sr-Cyrl-CS" b="1" dirty="0" smtClean="0">
              <a:solidFill>
                <a:srgbClr val="004587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52584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Примери из Европе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9D43-6A68-4BF9-84EE-7E1FC32A12E6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436096" y="1196752"/>
            <a:ext cx="3597790" cy="4937760"/>
          </a:xfrm>
        </p:spPr>
        <p:txBody>
          <a:bodyPr/>
          <a:lstStyle/>
          <a:p>
            <a:r>
              <a:rPr lang="pl-PL" dirty="0" err="1">
                <a:latin typeface="Calibri"/>
                <a:cs typeface="Calibri"/>
              </a:rPr>
              <a:t>Репозиторујум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из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области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менаџмента</a:t>
            </a:r>
            <a:r>
              <a:rPr lang="pl-PL" dirty="0">
                <a:latin typeface="Calibri"/>
                <a:cs typeface="Calibri"/>
              </a:rPr>
              <a:t>, </a:t>
            </a:r>
            <a:r>
              <a:rPr lang="pl-PL" dirty="0" err="1">
                <a:latin typeface="Calibri"/>
                <a:cs typeface="Calibri"/>
              </a:rPr>
              <a:t>линк</a:t>
            </a:r>
            <a:r>
              <a:rPr lang="pl-PL" dirty="0">
                <a:latin typeface="Calibri"/>
                <a:cs typeface="Calibri"/>
              </a:rPr>
              <a:t>: </a:t>
            </a:r>
            <a:r>
              <a:rPr lang="pl-PL" dirty="0">
                <a:latin typeface="Calibri"/>
                <a:cs typeface="Calibri"/>
                <a:hlinkClick r:id="rId2"/>
              </a:rPr>
              <a:t>http://</a:t>
            </a:r>
            <a:r>
              <a:rPr lang="pl-PL" dirty="0" err="1">
                <a:latin typeface="Calibri"/>
                <a:cs typeface="Calibri"/>
                <a:hlinkClick r:id="rId2"/>
              </a:rPr>
              <a:t>learn.openscout.net</a:t>
            </a:r>
            <a:r>
              <a:rPr lang="pl-PL" dirty="0">
                <a:latin typeface="Calibri"/>
                <a:cs typeface="Calibri"/>
                <a:hlinkClick r:id="rId2"/>
              </a:rPr>
              <a:t>/ </a:t>
            </a:r>
            <a:endParaRPr lang="pl-PL" dirty="0">
              <a:latin typeface="Calibri"/>
              <a:cs typeface="Calibri"/>
            </a:endParaRPr>
          </a:p>
          <a:p>
            <a:r>
              <a:rPr lang="pl-PL" dirty="0" err="1" smtClean="0">
                <a:latin typeface="Calibri"/>
                <a:cs typeface="Calibri"/>
              </a:rPr>
              <a:t>Репозиторијум</a:t>
            </a:r>
            <a:r>
              <a:rPr lang="pl-PL" dirty="0" smtClean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из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области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архитектуре</a:t>
            </a:r>
            <a:r>
              <a:rPr lang="pl-PL" dirty="0">
                <a:latin typeface="Calibri"/>
                <a:cs typeface="Calibri"/>
              </a:rPr>
              <a:t>, </a:t>
            </a:r>
            <a:r>
              <a:rPr lang="pl-PL" dirty="0" err="1">
                <a:latin typeface="Calibri"/>
                <a:cs typeface="Calibri"/>
              </a:rPr>
              <a:t>Европа</a:t>
            </a:r>
            <a:r>
              <a:rPr lang="pl-PL" dirty="0">
                <a:latin typeface="Calibri"/>
                <a:cs typeface="Calibri"/>
              </a:rPr>
              <a:t>, </a:t>
            </a:r>
            <a:r>
              <a:rPr lang="pl-PL" dirty="0" err="1">
                <a:latin typeface="Calibri"/>
                <a:cs typeface="Calibri"/>
              </a:rPr>
              <a:t>линк</a:t>
            </a:r>
            <a:r>
              <a:rPr lang="pl-PL" dirty="0">
                <a:latin typeface="Calibri"/>
                <a:cs typeface="Calibri"/>
              </a:rPr>
              <a:t>: </a:t>
            </a:r>
            <a:r>
              <a:rPr lang="pl-PL" dirty="0">
                <a:latin typeface="Calibri"/>
                <a:cs typeface="Calibri"/>
                <a:hlinkClick r:id="rId3"/>
              </a:rPr>
              <a:t>http://</a:t>
            </a:r>
            <a:r>
              <a:rPr lang="pl-PL" dirty="0" err="1">
                <a:latin typeface="Calibri"/>
                <a:cs typeface="Calibri"/>
                <a:hlinkClick r:id="rId3"/>
              </a:rPr>
              <a:t>www.ariadne-eu.org</a:t>
            </a:r>
            <a:r>
              <a:rPr lang="pl-PL" dirty="0">
                <a:latin typeface="Calibri"/>
                <a:cs typeface="Calibri"/>
                <a:hlinkClick r:id="rId3"/>
              </a:rPr>
              <a:t>/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"/>
          </p:nvPr>
        </p:nvSpPr>
        <p:spPr>
          <a:xfrm>
            <a:off x="251520" y="1219200"/>
            <a:ext cx="5112568" cy="4937760"/>
          </a:xfrm>
        </p:spPr>
        <p:txBody>
          <a:bodyPr/>
          <a:lstStyle/>
          <a:p>
            <a:r>
              <a:rPr lang="sr-Cyrl-CS" dirty="0" smtClean="0">
                <a:latin typeface="Calibri"/>
                <a:cs typeface="Calibri"/>
              </a:rPr>
              <a:t>ОЕР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sr-Cyrl-CS" dirty="0" smtClean="0">
                <a:latin typeface="Calibri"/>
                <a:cs typeface="Calibri"/>
              </a:rPr>
              <a:t>диг. </a:t>
            </a:r>
            <a:r>
              <a:rPr lang="en-US" dirty="0" err="1" smtClean="0">
                <a:latin typeface="Calibri"/>
                <a:cs typeface="Calibri"/>
              </a:rPr>
              <a:t>уџбеници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Пољска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линк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pl-PL" dirty="0">
                <a:latin typeface="Calibri"/>
                <a:cs typeface="Calibri"/>
                <a:hlinkClick r:id="rId4"/>
              </a:rPr>
              <a:t>https://naszelementarz.men.gov.pl/elementarz</a:t>
            </a:r>
            <a:r>
              <a:rPr lang="pl-PL" dirty="0" smtClean="0">
                <a:latin typeface="Calibri"/>
                <a:cs typeface="Calibri"/>
                <a:hlinkClick r:id="rId4"/>
              </a:rPr>
              <a:t>/</a:t>
            </a:r>
            <a:endParaRPr lang="pl-PL" dirty="0" smtClean="0">
              <a:latin typeface="Calibri"/>
              <a:cs typeface="Calibri"/>
            </a:endParaRPr>
          </a:p>
          <a:p>
            <a:r>
              <a:rPr lang="sr-Cyrl-CS" dirty="0" smtClean="0">
                <a:latin typeface="Calibri"/>
                <a:cs typeface="Calibri"/>
              </a:rPr>
              <a:t>Ресурси за школе, УК, </a:t>
            </a:r>
            <a:r>
              <a:rPr lang="en-US" dirty="0" smtClean="0">
                <a:latin typeface="Calibri"/>
                <a:cs typeface="Calibri"/>
                <a:hlinkClick r:id="rId5"/>
              </a:rPr>
              <a:t>https</a:t>
            </a:r>
            <a:r>
              <a:rPr lang="en-US" dirty="0">
                <a:latin typeface="Calibri"/>
                <a:cs typeface="Calibri"/>
                <a:hlinkClick r:id="rId5"/>
              </a:rPr>
              <a:t>://www.jisc.ac.uk/</a:t>
            </a:r>
            <a:r>
              <a:rPr lang="en-US" dirty="0" smtClean="0">
                <a:latin typeface="Calibri"/>
                <a:cs typeface="Calibri"/>
                <a:hlinkClick r:id="rId5"/>
              </a:rPr>
              <a:t>membership</a:t>
            </a:r>
            <a:endParaRPr lang="sr-Cyrl-CS" dirty="0" smtClean="0">
              <a:latin typeface="Calibri"/>
              <a:cs typeface="Calibri"/>
            </a:endParaRPr>
          </a:p>
          <a:p>
            <a:r>
              <a:rPr lang="en-US" dirty="0" err="1">
                <a:latin typeface="Calibri"/>
                <a:cs typeface="Calibri"/>
              </a:rPr>
              <a:t>Међународна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платформа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за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видео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материјале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научника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Немачка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линк</a:t>
            </a:r>
            <a:r>
              <a:rPr lang="en-US" dirty="0">
                <a:latin typeface="Calibri"/>
                <a:cs typeface="Calibri"/>
              </a:rPr>
              <a:t>: http://</a:t>
            </a:r>
            <a:r>
              <a:rPr lang="en-US" dirty="0" err="1">
                <a:latin typeface="Calibri"/>
                <a:cs typeface="Calibri"/>
              </a:rPr>
              <a:t>www.world</a:t>
            </a:r>
            <a:r>
              <a:rPr lang="en-US" dirty="0">
                <a:latin typeface="Calibri"/>
                <a:cs typeface="Calibri"/>
              </a:rPr>
              <a:t>-lecture-</a:t>
            </a:r>
            <a:r>
              <a:rPr lang="en-US" dirty="0" err="1">
                <a:latin typeface="Calibri"/>
                <a:cs typeface="Calibri"/>
              </a:rPr>
              <a:t>project.org</a:t>
            </a:r>
            <a:r>
              <a:rPr lang="en-US" dirty="0">
                <a:latin typeface="Calibri"/>
                <a:cs typeface="Calibri"/>
              </a:rPr>
              <a:t>/ </a:t>
            </a:r>
            <a:endParaRPr lang="sr-Cyrl-C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8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Онлајн</a:t>
            </a:r>
            <a:r>
              <a:rPr lang="ru-RU" dirty="0"/>
              <a:t> </a:t>
            </a:r>
            <a:r>
              <a:rPr lang="ru-RU" dirty="0" err="1"/>
              <a:t>образовање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Онлајн учење је појам којим се означава учење организовано путем интернета. </a:t>
            </a:r>
            <a:endParaRPr lang="bg-BG" dirty="0" smtClean="0"/>
          </a:p>
          <a:p>
            <a:r>
              <a:rPr lang="bg-BG" dirty="0" smtClean="0"/>
              <a:t>Електронско </a:t>
            </a:r>
            <a:r>
              <a:rPr lang="bg-BG" dirty="0"/>
              <a:t>учење и дигитално учење су шири појмови од појма онлајн учење, јер се они могу реализовати и када рачунар нема приступ интернету - оно се одвија на рачунарима који нису умрежени или су само повезани у локалну мрежу (интранет) без приступа </a:t>
            </a:r>
            <a:r>
              <a:rPr lang="bg-BG" dirty="0" smtClean="0"/>
              <a:t>интернету.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3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Мешовито организована настава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Хибридно (мешовито, дистрибуирано) организована настава представља комбиновање традиционалне наставе и наставе на </a:t>
            </a:r>
            <a:r>
              <a:rPr lang="bg-BG" dirty="0" smtClean="0"/>
              <a:t>даљину (у онлајн окружењу). </a:t>
            </a:r>
          </a:p>
          <a:p>
            <a:r>
              <a:rPr lang="bg-BG" dirty="0" smtClean="0"/>
              <a:t>Сматра се најприкладнијим </a:t>
            </a:r>
            <a:r>
              <a:rPr lang="bg-BG" dirty="0"/>
              <a:t>моделом организовања </a:t>
            </a:r>
            <a:r>
              <a:rPr lang="bg-BG" dirty="0" smtClean="0"/>
              <a:t>наставе, </a:t>
            </a:r>
            <a:r>
              <a:rPr lang="bg-BG" dirty="0"/>
              <a:t>при чему се тражи адекватан баланс између удела рада у учионоци и рада уз употребу медија и технологије</a:t>
            </a:r>
            <a:r>
              <a:rPr lang="bg-BG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19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84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400" b="1" dirty="0" smtClean="0">
                <a:solidFill>
                  <a:srgbClr val="0033CC"/>
                </a:solidFill>
                <a:latin typeface="Cambria"/>
                <a:cs typeface="Cambria"/>
              </a:rPr>
              <a:t>Модел мешовито организоване наставе</a:t>
            </a:r>
            <a:r>
              <a:rPr lang="sr-Latn-CS" sz="2400" b="1" dirty="0" smtClean="0">
                <a:solidFill>
                  <a:srgbClr val="0033CC"/>
                </a:solidFill>
                <a:latin typeface="Cambria"/>
                <a:cs typeface="Cambria"/>
              </a:rPr>
              <a:t>:</a:t>
            </a:r>
            <a:endParaRPr lang="sr-Latn-CS" sz="2400" b="1" dirty="0">
              <a:solidFill>
                <a:srgbClr val="0033CC"/>
              </a:solidFill>
              <a:latin typeface="Cambria"/>
              <a:cs typeface="Cambria"/>
            </a:endParaRPr>
          </a:p>
          <a:p>
            <a:pPr algn="ctr">
              <a:spcBef>
                <a:spcPct val="50000"/>
              </a:spcBef>
            </a:pPr>
            <a:r>
              <a:rPr lang="sr-Latn-CS" sz="2400" b="1" dirty="0" smtClean="0">
                <a:solidFill>
                  <a:srgbClr val="0033CC"/>
                </a:solidFill>
                <a:latin typeface="Cambria"/>
                <a:cs typeface="Cambria"/>
              </a:rPr>
              <a:t>настава у учионици и онлајн се комбинују</a:t>
            </a:r>
            <a:endParaRPr lang="en-US" sz="2400" b="1" dirty="0">
              <a:solidFill>
                <a:srgbClr val="0033CC"/>
              </a:solidFill>
              <a:latin typeface="Cambria"/>
              <a:cs typeface="Cambria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2133600" cy="1169551"/>
          </a:xfrm>
          <a:prstGeom prst="rect">
            <a:avLst/>
          </a:prstGeom>
          <a:solidFill>
            <a:srgbClr val="FFFF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dirty="0" smtClean="0">
                <a:latin typeface="Cambria"/>
                <a:cs typeface="Cambria"/>
              </a:rPr>
              <a:t>Настава у учионици</a:t>
            </a:r>
            <a:endParaRPr lang="sr-Latn-CS" sz="2000" b="1" dirty="0">
              <a:latin typeface="Cambria"/>
              <a:cs typeface="Cambria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Arial Unicode MS" charset="0"/>
              <a:cs typeface="Arial Unicode MS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438400" y="2590800"/>
            <a:ext cx="2133600" cy="1323439"/>
          </a:xfrm>
          <a:prstGeom prst="rect">
            <a:avLst/>
          </a:prstGeom>
          <a:solidFill>
            <a:srgbClr val="FFFF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dirty="0" smtClean="0">
                <a:latin typeface="Cambria"/>
                <a:cs typeface="Cambria"/>
              </a:rPr>
              <a:t>Настава у учионици подржана технологијом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648200" y="2590800"/>
            <a:ext cx="2133600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dirty="0" smtClean="0">
                <a:latin typeface="Cambria"/>
                <a:cs typeface="Cambria"/>
              </a:rPr>
              <a:t>Мешовито организована настава (</a:t>
            </a:r>
            <a:r>
              <a:rPr lang="sr-Cyrl-CS" sz="2000" b="1" dirty="0" smtClean="0">
                <a:latin typeface="Cambria"/>
                <a:cs typeface="Cambria"/>
              </a:rPr>
              <a:t>у учионици и онлајн</a:t>
            </a:r>
            <a:r>
              <a:rPr lang="sr-Latn-CS" sz="2000" b="1" dirty="0" smtClean="0">
                <a:latin typeface="Cambria"/>
                <a:cs typeface="Cambria"/>
              </a:rPr>
              <a:t>)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58000" y="2590800"/>
            <a:ext cx="2057400" cy="861774"/>
          </a:xfrm>
          <a:prstGeom prst="rect">
            <a:avLst/>
          </a:prstGeom>
          <a:solidFill>
            <a:srgbClr val="FFFF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b="1" dirty="0" smtClean="0">
                <a:latin typeface="Cambria"/>
                <a:cs typeface="Cambria"/>
              </a:rPr>
              <a:t>Онлајн</a:t>
            </a:r>
            <a:endParaRPr lang="sr-Latn-CS" sz="2000" b="1" dirty="0">
              <a:latin typeface="Cambria"/>
              <a:cs typeface="Cambria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Arial Unicode MS" charset="0"/>
              <a:cs typeface="Arial Unicode MS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6172200" y="3657600"/>
            <a:ext cx="2133600" cy="1323439"/>
          </a:xfrm>
          <a:prstGeom prst="rect">
            <a:avLst/>
          </a:prstGeom>
          <a:solidFill>
            <a:srgbClr val="00CC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000" b="1" dirty="0" smtClean="0">
                <a:latin typeface="Cambria"/>
                <a:cs typeface="Cambria"/>
              </a:rPr>
              <a:t>Мешовито организована/дистрибуирана настава</a:t>
            </a:r>
            <a:endParaRPr lang="en-US" sz="2000" b="1" dirty="0">
              <a:latin typeface="Cambria"/>
              <a:cs typeface="Cambria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256785" y="5715000"/>
            <a:ext cx="3658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400" dirty="0" smtClean="0">
                <a:solidFill>
                  <a:srgbClr val="0033CC"/>
                </a:solidFill>
                <a:latin typeface="Cambria"/>
                <a:cs typeface="Cambria"/>
              </a:rPr>
              <a:t>Адаптирано на основу литературе: </a:t>
            </a:r>
            <a:r>
              <a:rPr lang="sr-Latn-CS" sz="1400" dirty="0">
                <a:solidFill>
                  <a:srgbClr val="0033CC"/>
                </a:solidFill>
                <a:latin typeface="Cambria"/>
                <a:cs typeface="Cambria"/>
              </a:rPr>
              <a:t>Tony Bates, National strategies for e-learning in post-secondary education and training</a:t>
            </a:r>
            <a:endParaRPr lang="en-US" sz="1400" dirty="0">
              <a:solidFill>
                <a:srgbClr val="0033CC"/>
              </a:solidFill>
              <a:latin typeface="Cambria"/>
              <a:cs typeface="Cambria"/>
            </a:endParaRPr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81000" y="5077648"/>
            <a:ext cx="8382000" cy="0"/>
          </a:xfrm>
          <a:prstGeom prst="line">
            <a:avLst/>
          </a:prstGeom>
          <a:noFill/>
          <a:ln w="57150" cmpd="sng">
            <a:solidFill>
              <a:srgbClr val="0033CC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4564" y="5219544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 smtClean="0">
                <a:solidFill>
                  <a:srgbClr val="0033CC"/>
                </a:solidFill>
                <a:latin typeface="Cambria"/>
                <a:cs typeface="Cambria"/>
              </a:rPr>
              <a:t>Без технологије</a:t>
            </a:r>
            <a:endParaRPr lang="en-US" b="1" dirty="0">
              <a:solidFill>
                <a:srgbClr val="0033CC"/>
              </a:solidFill>
              <a:latin typeface="Cambria"/>
              <a:cs typeface="Cambria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6879934" y="5219544"/>
            <a:ext cx="177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b="1" dirty="0" smtClean="0">
                <a:solidFill>
                  <a:srgbClr val="0033CC"/>
                </a:solidFill>
                <a:latin typeface="Cambria"/>
                <a:cs typeface="Cambria"/>
              </a:rPr>
              <a:t>Онлајн </a:t>
            </a:r>
            <a:endParaRPr lang="en-US" b="1" dirty="0">
              <a:solidFill>
                <a:srgbClr val="0033CC"/>
              </a:solidFill>
              <a:latin typeface="Cambria"/>
              <a:cs typeface="Cambria"/>
            </a:endParaRPr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7696200" y="838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 animBg="1"/>
      <p:bldP spid="61446" grpId="0" animBg="1"/>
      <p:bldP spid="61447" grpId="0" animBg="1"/>
      <p:bldP spid="61448" grpId="0"/>
      <p:bldP spid="61449" grpId="0" animBg="1"/>
      <p:bldP spid="61450" grpId="0"/>
      <p:bldP spid="614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Дискусија: предности и недостаци онлајн образовања?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CS" dirty="0" smtClean="0"/>
              <a:t>Продискутујете у својим групама о предностима и недостацима онлајн образовања и на крају изаберите известиоца који ће поделити закључке са целом групом будућих водитеља обука.</a:t>
            </a:r>
          </a:p>
          <a:p>
            <a:r>
              <a:rPr lang="sr-Cyrl-CS" dirty="0" smtClean="0"/>
              <a:t>За овај задатак је предвиђено од 5 до 10 минута.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3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Предности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временска и просторна </a:t>
            </a:r>
            <a:r>
              <a:rPr lang="bg-BG" dirty="0" smtClean="0"/>
              <a:t>флексибилност, </a:t>
            </a:r>
          </a:p>
          <a:p>
            <a:r>
              <a:rPr lang="bg-BG" dirty="0" smtClean="0"/>
              <a:t>потенцијал </a:t>
            </a:r>
            <a:r>
              <a:rPr lang="bg-BG" dirty="0"/>
              <a:t>за бољу интеракцију између ученика и </a:t>
            </a:r>
            <a:r>
              <a:rPr lang="bg-BG" dirty="0" smtClean="0"/>
              <a:t>наставника, </a:t>
            </a:r>
          </a:p>
          <a:p>
            <a:r>
              <a:rPr lang="bg-BG" dirty="0" smtClean="0"/>
              <a:t>већи </a:t>
            </a:r>
            <a:r>
              <a:rPr lang="bg-BG" dirty="0"/>
              <a:t>потенцијал за рад ученика на заједничким пројектима, чиме се развијају социјалне и комуникационе вештине,</a:t>
            </a:r>
          </a:p>
          <a:p>
            <a:r>
              <a:rPr lang="bg-BG" dirty="0" smtClean="0"/>
              <a:t>коришћење </a:t>
            </a:r>
            <a:r>
              <a:rPr lang="bg-BG" dirty="0"/>
              <a:t>интерактивних садржаја за учење и различитих медија (уз текст, слике, анимацију, симулацију, видео итд.) за презентовање садржаја, као и доступност по потреби</a:t>
            </a:r>
            <a:r>
              <a:rPr lang="bg-BG" dirty="0" smtClean="0"/>
              <a:t>,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730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i="1" dirty="0" smtClean="0"/>
              <a:t>Ретроспектива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Стицање</a:t>
            </a:r>
            <a:r>
              <a:rPr lang="ru-RU" dirty="0"/>
              <a:t> </a:t>
            </a:r>
            <a:r>
              <a:rPr lang="ru-RU" dirty="0" err="1"/>
              <a:t>потребних</a:t>
            </a:r>
            <a:r>
              <a:rPr lang="ru-RU" dirty="0"/>
              <a:t> „</a:t>
            </a:r>
            <a:r>
              <a:rPr lang="ru-RU" dirty="0" err="1"/>
              <a:t>меких</a:t>
            </a:r>
            <a:r>
              <a:rPr lang="ru-RU" dirty="0"/>
              <a:t>” </a:t>
            </a:r>
            <a:r>
              <a:rPr lang="ru-RU" dirty="0" err="1"/>
              <a:t>вештина</a:t>
            </a:r>
            <a:r>
              <a:rPr lang="ru-RU" dirty="0"/>
              <a:t> – </a:t>
            </a:r>
            <a:r>
              <a:rPr lang="ru-RU" dirty="0" err="1"/>
              <a:t>презентацијске</a:t>
            </a:r>
            <a:r>
              <a:rPr lang="ru-RU" dirty="0"/>
              <a:t> </a:t>
            </a:r>
            <a:r>
              <a:rPr lang="ru-RU" dirty="0" err="1" smtClean="0"/>
              <a:t>вештине</a:t>
            </a:r>
            <a:endParaRPr lang="sr-Latn-CS" dirty="0" smtClean="0"/>
          </a:p>
          <a:p>
            <a:r>
              <a:rPr lang="bg-BG" dirty="0"/>
              <a:t>Принципи конструктивизма у сврху примене технологије у настави - настава некад и </a:t>
            </a:r>
            <a:r>
              <a:rPr lang="bg-BG" dirty="0" smtClean="0"/>
              <a:t>сад</a:t>
            </a:r>
            <a:endParaRPr lang="sr-Latn-CS" dirty="0" smtClean="0"/>
          </a:p>
          <a:p>
            <a:r>
              <a:rPr lang="ru-RU" dirty="0" err="1"/>
              <a:t>Отварање</a:t>
            </a:r>
            <a:r>
              <a:rPr lang="ru-RU" dirty="0"/>
              <a:t>, </a:t>
            </a:r>
            <a:r>
              <a:rPr lang="ru-RU" dirty="0" err="1"/>
              <a:t>приступање</a:t>
            </a:r>
            <a:r>
              <a:rPr lang="ru-RU" dirty="0"/>
              <a:t> и </a:t>
            </a:r>
            <a:r>
              <a:rPr lang="ru-RU" dirty="0" err="1"/>
              <a:t>управљање</a:t>
            </a:r>
            <a:r>
              <a:rPr lang="ru-RU" dirty="0"/>
              <a:t> </a:t>
            </a:r>
            <a:r>
              <a:rPr lang="ru-RU" dirty="0" err="1"/>
              <a:t>налозима</a:t>
            </a:r>
            <a:r>
              <a:rPr lang="ru-RU" dirty="0"/>
              <a:t> на порталу </a:t>
            </a:r>
            <a:r>
              <a:rPr lang="ru-RU" dirty="0" err="1"/>
              <a:t>дигиталних</a:t>
            </a:r>
            <a:r>
              <a:rPr lang="ru-RU" dirty="0"/>
              <a:t> </a:t>
            </a:r>
            <a:r>
              <a:rPr lang="ru-RU" dirty="0" err="1"/>
              <a:t>образовних</a:t>
            </a:r>
            <a:r>
              <a:rPr lang="ru-RU" dirty="0"/>
              <a:t> </a:t>
            </a:r>
            <a:r>
              <a:rPr lang="ru-RU" dirty="0" smtClean="0"/>
              <a:t>ресурса</a:t>
            </a:r>
            <a:endParaRPr lang="sr-Latn-CS" dirty="0" smtClean="0"/>
          </a:p>
          <a:p>
            <a:r>
              <a:rPr lang="bg-BG" dirty="0"/>
              <a:t>Функционалности система за управљање учењем намењене реализацији наставног процеса у дигиталном окружењу</a:t>
            </a:r>
            <a:endParaRPr lang="sr-Latn-CS" dirty="0" smtClean="0"/>
          </a:p>
          <a:p>
            <a:endParaRPr lang="sr-Latn-C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83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Предности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практичан рад са различитим технологијама – стичу се не само информације о оно ме што се учи, него и дигиталне вештине и компетенције.</a:t>
            </a:r>
          </a:p>
          <a:p>
            <a:r>
              <a:rPr lang="bg-BG" dirty="0" smtClean="0"/>
              <a:t>потенцијал </a:t>
            </a:r>
            <a:r>
              <a:rPr lang="bg-BG" dirty="0"/>
              <a:t>за лакше организовање диференциране наставе.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3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Недостаци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Предуго трајање израде материјала за учење и тестирање.</a:t>
            </a:r>
          </a:p>
          <a:p>
            <a:r>
              <a:rPr lang="bg-BG" dirty="0" smtClean="0"/>
              <a:t>Недостатак </a:t>
            </a:r>
            <a:r>
              <a:rPr lang="bg-BG" dirty="0"/>
              <a:t>друштвеног аспекта учења, у случају потпуног онлајн образовања – полазник се у току свог образовања среће само са рачунаром.</a:t>
            </a:r>
          </a:p>
          <a:p>
            <a:r>
              <a:rPr lang="bg-BG" dirty="0" smtClean="0"/>
              <a:t>Проблеми </a:t>
            </a:r>
            <a:r>
              <a:rPr lang="bg-BG" dirty="0"/>
              <a:t>расположивости техничке и педагошке подршке.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68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Образовни</a:t>
            </a:r>
            <a:r>
              <a:rPr lang="ru-RU" dirty="0"/>
              <a:t> софтвер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У најширем смислу, под образовним софтвером се подразумевају сви рачунарски програми који могу посредно и непосредно да се користе у циљу реализације наставе и </a:t>
            </a:r>
            <a:r>
              <a:rPr lang="bg-BG" dirty="0" smtClean="0"/>
              <a:t>учења.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147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а) основни </a:t>
            </a:r>
            <a:r>
              <a:rPr lang="bg-BG" dirty="0"/>
              <a:t>алати са широком применом, б</a:t>
            </a:r>
            <a:r>
              <a:rPr lang="bg-BG" dirty="0" smtClean="0"/>
              <a:t>) специјализовани </a:t>
            </a:r>
            <a:r>
              <a:rPr lang="bg-BG" dirty="0"/>
              <a:t>алати који су нашли примену у образовању и в) наменски дизајнирани образовни софтверски производи</a:t>
            </a:r>
            <a:r>
              <a:rPr lang="bg-BG" dirty="0" smtClean="0"/>
              <a:t>.</a:t>
            </a:r>
            <a:endParaRPr lang="bg-BG" dirty="0"/>
          </a:p>
          <a:p>
            <a:r>
              <a:rPr lang="bg-BG" dirty="0"/>
              <a:t>У групу наменски дизајнираног образовног софтвера могу се уврстити </a:t>
            </a:r>
            <a:r>
              <a:rPr lang="bg-BG" dirty="0" smtClean="0"/>
              <a:t>статични, мултимедијални и интерактивни дигитални уџбеници, системи </a:t>
            </a:r>
            <a:r>
              <a:rPr lang="bg-BG" dirty="0"/>
              <a:t>за управљање </a:t>
            </a:r>
            <a:r>
              <a:rPr lang="bg-BG" dirty="0" smtClean="0"/>
              <a:t>учењем, системи </a:t>
            </a:r>
            <a:r>
              <a:rPr lang="bg-BG" dirty="0"/>
              <a:t>за управљање образовним садржајем, рачунарске апликације посебно намењене реализацији одређених наставних активности, алати за тестирање и др.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Према </a:t>
            </a:r>
            <a:r>
              <a:rPr lang="bg-BG" dirty="0" smtClean="0"/>
              <a:t>намени</a:t>
            </a:r>
            <a:r>
              <a:rPr lang="bg-BG" dirty="0"/>
              <a:t> </a:t>
            </a:r>
            <a:r>
              <a:rPr lang="bg-BG" dirty="0" smtClean="0"/>
              <a:t>образовни софтвер чине: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19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Дигитални </a:t>
            </a:r>
            <a:r>
              <a:rPr lang="bg-BG" dirty="0" smtClean="0"/>
              <a:t>уџбеник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Дигитални уџбеник је дигитално и дидактички обликовано </a:t>
            </a:r>
            <a:r>
              <a:rPr lang="bg-BG" dirty="0" smtClean="0"/>
              <a:t>наст</a:t>
            </a:r>
            <a:r>
              <a:rPr lang="sr-Latn-CS" smtClean="0"/>
              <a:t>a</a:t>
            </a:r>
            <a:r>
              <a:rPr lang="bg-BG" smtClean="0"/>
              <a:t>вно </a:t>
            </a:r>
            <a:r>
              <a:rPr lang="bg-BG" dirty="0"/>
              <a:t>средство којe се користи у образовно васпитном раду у </a:t>
            </a:r>
            <a:r>
              <a:rPr lang="bg-BG" dirty="0" smtClean="0"/>
              <a:t>школи</a:t>
            </a:r>
            <a:r>
              <a:rPr lang="sr-Latn-CS" dirty="0" smtClean="0"/>
              <a:t>,</a:t>
            </a:r>
            <a:r>
              <a:rPr lang="bg-BG" dirty="0" smtClean="0"/>
              <a:t> </a:t>
            </a:r>
            <a:r>
              <a:rPr lang="bg-BG" dirty="0"/>
              <a:t>ради стицања знања, вештина, ставова и </a:t>
            </a:r>
            <a:r>
              <a:rPr lang="bg-BG" dirty="0" smtClean="0"/>
              <a:t>уверења</a:t>
            </a:r>
            <a:r>
              <a:rPr lang="sr-Latn-CS" dirty="0" smtClean="0"/>
              <a:t>.</a:t>
            </a:r>
            <a:r>
              <a:rPr lang="sr-Cyrl-CS" dirty="0" smtClean="0"/>
              <a:t> Он </a:t>
            </a:r>
            <a:r>
              <a:rPr lang="bg-BG" dirty="0" smtClean="0"/>
              <a:t>замењује или допуњује (чешће допуњује) </a:t>
            </a:r>
            <a:r>
              <a:rPr lang="bg-BG" dirty="0"/>
              <a:t>штампани уџбеник и </a:t>
            </a:r>
            <a:r>
              <a:rPr lang="bg-BG" dirty="0" smtClean="0"/>
              <a:t>захтева </a:t>
            </a:r>
            <a:r>
              <a:rPr lang="bg-BG" dirty="0"/>
              <a:t>примену ИКТ уређаја.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224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>
                <a:solidFill>
                  <a:srgbClr val="004587"/>
                </a:solidFill>
              </a:rPr>
              <a:t>Развој дигиталних уџбеника</a:t>
            </a:r>
            <a:endParaRPr lang="en-GB" dirty="0">
              <a:solidFill>
                <a:srgbClr val="004587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0464702"/>
              </p:ext>
            </p:extLst>
          </p:nvPr>
        </p:nvGraphicFramePr>
        <p:xfrm>
          <a:off x="0" y="3864476"/>
          <a:ext cx="9144000" cy="194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creen Shot 2018-04-21 at 3.07.39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043"/>
            <a:ext cx="9144000" cy="2245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77272"/>
            <a:ext cx="8892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" dirty="0" smtClean="0">
                <a:latin typeface="Cambria"/>
                <a:cs typeface="Cambria"/>
              </a:rPr>
              <a:t>Извор: </a:t>
            </a:r>
            <a:r>
              <a:rPr lang="en-US" sz="1400" dirty="0" err="1" smtClean="0">
                <a:latin typeface="Cambria"/>
                <a:cs typeface="Cambria"/>
              </a:rPr>
              <a:t>Kreuh</a:t>
            </a:r>
            <a:r>
              <a:rPr lang="en-US" sz="1400" dirty="0">
                <a:latin typeface="Cambria"/>
                <a:cs typeface="Cambria"/>
              </a:rPr>
              <a:t>, N., </a:t>
            </a:r>
            <a:r>
              <a:rPr lang="en-US" sz="1400" dirty="0" err="1">
                <a:latin typeface="Cambria"/>
                <a:cs typeface="Cambria"/>
              </a:rPr>
              <a:t>Kač</a:t>
            </a:r>
            <a:r>
              <a:rPr lang="en-US" sz="1400" dirty="0">
                <a:latin typeface="Cambria"/>
                <a:cs typeface="Cambria"/>
              </a:rPr>
              <a:t> </a:t>
            </a:r>
            <a:r>
              <a:rPr lang="en-US" sz="1400" dirty="0" err="1">
                <a:latin typeface="Cambria"/>
                <a:cs typeface="Cambria"/>
              </a:rPr>
              <a:t>Lј</a:t>
            </a:r>
            <a:r>
              <a:rPr lang="en-US" sz="1400" dirty="0">
                <a:latin typeface="Cambria"/>
                <a:cs typeface="Cambria"/>
              </a:rPr>
              <a:t>., </a:t>
            </a:r>
            <a:r>
              <a:rPr lang="en-US" sz="1400" dirty="0" err="1">
                <a:latin typeface="Cambria"/>
                <a:cs typeface="Cambria"/>
              </a:rPr>
              <a:t>Mohorčič</a:t>
            </a:r>
            <a:r>
              <a:rPr lang="en-US" sz="1400" dirty="0">
                <a:latin typeface="Cambria"/>
                <a:cs typeface="Cambria"/>
              </a:rPr>
              <a:t>, G, (2015). Framework for the Design of Electronic Textbooks. Ljubljana: SLO.</a:t>
            </a:r>
            <a:endParaRPr lang="en-GB" sz="1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3544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Дигитални уџбеник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Дигитални уџбеник се може користити у контексту активног и колаборативног учења, омогућава више начина на основу којих се може реализовати настава и подстицати учење, омогућава праћење напретка и олакшава процес ведновања и оцењивања.</a:t>
            </a:r>
          </a:p>
          <a:p>
            <a:r>
              <a:rPr lang="bg-BG" b="1" dirty="0" smtClean="0"/>
              <a:t>Налази </a:t>
            </a:r>
            <a:r>
              <a:rPr lang="bg-BG" b="1" dirty="0"/>
              <a:t>одређених истраживања указују на то да дигитални уџбеник доприноси унапређењу квалитета наставе и учења и повећању ученичких </a:t>
            </a:r>
            <a:r>
              <a:rPr lang="bg-BG" b="1" dirty="0" smtClean="0"/>
              <a:t>постигнућа. </a:t>
            </a:r>
          </a:p>
          <a:p>
            <a:pPr marL="0" indent="0">
              <a:buNone/>
            </a:pPr>
            <a:r>
              <a:rPr lang="bg-BG" sz="1800" dirty="0" smtClean="0"/>
              <a:t>Извор: </a:t>
            </a:r>
            <a:r>
              <a:rPr lang="en-US" sz="1800" dirty="0" smtClean="0"/>
              <a:t>(</a:t>
            </a:r>
            <a:r>
              <a:rPr lang="en-US" sz="1800" dirty="0"/>
              <a:t>OECD. (2009). Beyond Textbooks: Digital Learning Resources as Systematic Innovation in the Nordic Countries. Paris: OECD </a:t>
            </a:r>
            <a:r>
              <a:rPr lang="en-US" sz="1800" dirty="0" smtClean="0"/>
              <a:t>Publishing</a:t>
            </a:r>
            <a:r>
              <a:rPr lang="sr-Cyrl-C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596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Кључне одлике дигиталног уџбеника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Дигитални уџбеник се заснива на мултимедији и хипертексту и стога није линеаран него се његов садржај грана. </a:t>
            </a:r>
            <a:endParaRPr lang="bg-BG" dirty="0" smtClean="0"/>
          </a:p>
          <a:p>
            <a:r>
              <a:rPr lang="bg-BG" dirty="0" smtClean="0"/>
              <a:t>Дигитални </a:t>
            </a:r>
            <a:r>
              <a:rPr lang="bg-BG" dirty="0"/>
              <a:t>уџбеник </a:t>
            </a:r>
            <a:r>
              <a:rPr lang="bg-BG" dirty="0" smtClean="0"/>
              <a:t>садржи </a:t>
            </a:r>
            <a:r>
              <a:rPr lang="bg-BG" dirty="0"/>
              <a:t>све елементе штампаног уџбеника али је проширен </a:t>
            </a:r>
            <a:r>
              <a:rPr lang="bg-BG" dirty="0" smtClean="0"/>
              <a:t>елементима</a:t>
            </a:r>
            <a:r>
              <a:rPr lang="bg-BG" dirty="0"/>
              <a:t>/</a:t>
            </a:r>
            <a:r>
              <a:rPr lang="bg-BG" dirty="0" smtClean="0"/>
              <a:t>функционалностима: </a:t>
            </a:r>
            <a:r>
              <a:rPr lang="bg-BG" dirty="0"/>
              <a:t>слика, аудио, видео, анимација, симулација (елементи мултимедије</a:t>
            </a:r>
            <a:r>
              <a:rPr lang="bg-BG" dirty="0" smtClean="0"/>
              <a:t>), тестови</a:t>
            </a:r>
            <a:r>
              <a:rPr lang="bg-BG" dirty="0"/>
              <a:t>, образовне </a:t>
            </a:r>
            <a:r>
              <a:rPr lang="bg-BG" dirty="0" smtClean="0"/>
              <a:t>игре, форуми који </a:t>
            </a:r>
            <a:r>
              <a:rPr lang="bg-BG" dirty="0"/>
              <a:t>омогућавају </a:t>
            </a:r>
            <a:r>
              <a:rPr lang="bg-BG" dirty="0" smtClean="0"/>
              <a:t>интеракцију.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6028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Дискусија у групама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Каквог </a:t>
            </a:r>
            <a:r>
              <a:rPr lang="bg-BG" dirty="0"/>
              <a:t>ученика (сутра грађанина) желимо да имамо у будућности у којој можемо очекивати све већи степен примене технологије у животу и раду? </a:t>
            </a:r>
          </a:p>
          <a:p>
            <a:r>
              <a:rPr lang="bg-BG" dirty="0"/>
              <a:t>К</a:t>
            </a:r>
            <a:r>
              <a:rPr lang="bg-BG" dirty="0" smtClean="0"/>
              <a:t>оји </a:t>
            </a:r>
            <a:r>
              <a:rPr lang="bg-BG" dirty="0"/>
              <a:t>су кључни циљеви дигиталног образовања?</a:t>
            </a:r>
          </a:p>
          <a:p>
            <a:r>
              <a:rPr lang="bg-BG" dirty="0"/>
              <a:t>К</a:t>
            </a:r>
            <a:r>
              <a:rPr lang="bg-BG" dirty="0" smtClean="0"/>
              <a:t>акви </a:t>
            </a:r>
            <a:r>
              <a:rPr lang="bg-BG" dirty="0"/>
              <a:t>треба да буду дигитални садржаји како би одговарали потебама образовања?</a:t>
            </a:r>
          </a:p>
          <a:p>
            <a:r>
              <a:rPr lang="bg-BG" dirty="0"/>
              <a:t>К</a:t>
            </a:r>
            <a:r>
              <a:rPr lang="bg-BG" dirty="0" smtClean="0"/>
              <a:t>аква </a:t>
            </a:r>
            <a:r>
              <a:rPr lang="bg-BG" dirty="0"/>
              <a:t>је улога наставника у односу на дигиталне образовне садржаје? </a:t>
            </a:r>
          </a:p>
          <a:p>
            <a:r>
              <a:rPr lang="bg-BG" dirty="0" smtClean="0"/>
              <a:t>На </a:t>
            </a:r>
            <a:r>
              <a:rPr lang="bg-BG" dirty="0"/>
              <a:t>шта треба </a:t>
            </a:r>
            <a:r>
              <a:rPr lang="bg-BG" dirty="0" smtClean="0"/>
              <a:t>посебно </a:t>
            </a:r>
            <a:r>
              <a:rPr lang="bg-BG" dirty="0"/>
              <a:t>обратити пажњу како би дигиталне садржаје могли користити ефектно и етички?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74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07467"/>
            <a:ext cx="7272808" cy="1591816"/>
          </a:xfrm>
        </p:spPr>
        <p:txBody>
          <a:bodyPr/>
          <a:lstStyle/>
          <a:p>
            <a:r>
              <a:rPr lang="bg-BG" b="1" dirty="0"/>
              <a:t>Коришћење обједињеног уџбеничког комплета – практична примена</a:t>
            </a:r>
            <a:endParaRPr lang="en-GB" b="1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b="1" i="1" dirty="0" smtClean="0"/>
              <a:t>Данијела Шћепановић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48045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i="1" dirty="0"/>
              <a:t>Теме другог </a:t>
            </a:r>
            <a:r>
              <a:rPr lang="uz-Cyrl-UZ" b="1" i="1" dirty="0" smtClean="0"/>
              <a:t>дана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z-Cyrl-UZ" dirty="0">
                <a:latin typeface="Calibri"/>
                <a:cs typeface="Calibri"/>
              </a:rPr>
              <a:t>Дигитални образовни садржаји – дигитални уџбеници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bg-BG" dirty="0">
                <a:latin typeface="Calibri"/>
                <a:cs typeface="Calibri"/>
              </a:rPr>
              <a:t>Коришћење обједињеног уџбеничког комплета – практична </a:t>
            </a:r>
            <a:r>
              <a:rPr lang="bg-BG" dirty="0" smtClean="0">
                <a:latin typeface="Calibri"/>
                <a:cs typeface="Calibri"/>
              </a:rPr>
              <a:t>примена</a:t>
            </a:r>
            <a:endParaRPr lang="sr-Latn-CS" dirty="0" smtClean="0">
              <a:latin typeface="Calibri"/>
              <a:cs typeface="Calibri"/>
            </a:endParaRPr>
          </a:p>
          <a:p>
            <a:r>
              <a:rPr lang="bg-BG" dirty="0">
                <a:latin typeface="Calibri"/>
                <a:cs typeface="Calibri"/>
              </a:rPr>
              <a:t>Коришћење и креирање додатних материјала / </a:t>
            </a:r>
            <a:r>
              <a:rPr lang="bg-BG" dirty="0" smtClean="0">
                <a:latin typeface="Calibri"/>
                <a:cs typeface="Calibri"/>
              </a:rPr>
              <a:t>тестова</a:t>
            </a:r>
            <a:endParaRPr lang="sr-Latn-CS" dirty="0" smtClean="0">
              <a:latin typeface="Calibri"/>
              <a:cs typeface="Calibri"/>
            </a:endParaRPr>
          </a:p>
          <a:p>
            <a:r>
              <a:rPr lang="en-US" dirty="0" err="1" smtClean="0">
                <a:latin typeface="Calibri"/>
                <a:cs typeface="Calibri"/>
              </a:rPr>
              <a:t>Савремени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алати</a:t>
            </a:r>
            <a:r>
              <a:rPr lang="en-US" dirty="0">
                <a:latin typeface="Calibri"/>
                <a:cs typeface="Calibri"/>
              </a:rPr>
              <a:t> LMS - Learning Management </a:t>
            </a:r>
            <a:r>
              <a:rPr lang="en-US" dirty="0" smtClean="0">
                <a:latin typeface="Calibri"/>
                <a:cs typeface="Calibri"/>
              </a:rPr>
              <a:t>System</a:t>
            </a:r>
          </a:p>
          <a:p>
            <a:r>
              <a:rPr lang="ru-RU" dirty="0" err="1">
                <a:cs typeface="Calibri"/>
              </a:rPr>
              <a:t>Предности</a:t>
            </a:r>
            <a:r>
              <a:rPr lang="ru-RU" dirty="0">
                <a:cs typeface="Calibri"/>
              </a:rPr>
              <a:t> и </a:t>
            </a:r>
            <a:r>
              <a:rPr lang="ru-RU" dirty="0" err="1">
                <a:cs typeface="Calibri"/>
              </a:rPr>
              <a:t>проблеми</a:t>
            </a:r>
            <a:r>
              <a:rPr lang="ru-RU" dirty="0">
                <a:cs typeface="Calibri"/>
              </a:rPr>
              <a:t> у </a:t>
            </a:r>
            <a:r>
              <a:rPr lang="ru-RU" dirty="0" err="1">
                <a:cs typeface="Calibri"/>
              </a:rPr>
              <a:t>коришћењу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савремених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алата</a:t>
            </a:r>
            <a:r>
              <a:rPr lang="ru-RU" dirty="0">
                <a:cs typeface="Calibri"/>
              </a:rPr>
              <a:t> (ЛМС</a:t>
            </a:r>
            <a:r>
              <a:rPr lang="ru-RU" dirty="0" smtClean="0">
                <a:cs typeface="Calibri"/>
              </a:rPr>
              <a:t>)</a:t>
            </a:r>
            <a:endParaRPr lang="sr-Latn-CS" dirty="0" smtClean="0">
              <a:cs typeface="Calibri"/>
            </a:endParaRPr>
          </a:p>
          <a:p>
            <a:r>
              <a:rPr lang="bg-BG" dirty="0" smtClean="0">
                <a:cs typeface="Calibri"/>
              </a:rPr>
              <a:t>Евалуација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sr-Latn-CS" dirty="0" smtClean="0">
              <a:latin typeface="Calibri"/>
              <a:cs typeface="Calibri"/>
            </a:endParaRPr>
          </a:p>
          <a:p>
            <a:endParaRPr lang="sr-Latn-CS" dirty="0" smtClean="0">
              <a:latin typeface="Calibri"/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3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Припрема за изградњу основних дигиталних компетенција наставника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Дискусија: који су основни предуслови за </a:t>
            </a:r>
            <a:r>
              <a:rPr lang="bg-BG" dirty="0"/>
              <a:t>коришћење обједињеног уџбеничког </a:t>
            </a:r>
            <a:r>
              <a:rPr lang="bg-BG" dirty="0" smtClean="0"/>
              <a:t>комплета?</a:t>
            </a:r>
            <a:endParaRPr lang="sr-Latn-CS" dirty="0" smtClean="0"/>
          </a:p>
          <a:p>
            <a:r>
              <a:rPr lang="bg-BG" dirty="0"/>
              <a:t>Развој дигиталних компетенција потребних за проналажење, чување и управљање дигиталним образовним садржајима</a:t>
            </a:r>
            <a:endParaRPr lang="sr-Latn-CS" dirty="0"/>
          </a:p>
          <a:p>
            <a:endParaRPr lang="bg-B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48250" y="-269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/>
              <a:t>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4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Преглед </a:t>
            </a:r>
            <a:r>
              <a:rPr lang="bg-BG" dirty="0"/>
              <a:t>расположивих </a:t>
            </a:r>
            <a:r>
              <a:rPr lang="bg-BG" dirty="0" smtClean="0"/>
              <a:t>материјала и  </a:t>
            </a:r>
            <a:r>
              <a:rPr lang="bg-BG" dirty="0"/>
              <a:t>дискусија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1633736"/>
          </a:xfrm>
        </p:spPr>
        <p:txBody>
          <a:bodyPr/>
          <a:lstStyle/>
          <a:p>
            <a:r>
              <a:rPr lang="uz-Cyrl-UZ" dirty="0" smtClean="0"/>
              <a:t>Тема 1: Руковање </a:t>
            </a:r>
            <a:r>
              <a:rPr lang="uz-Cyrl-UZ" dirty="0"/>
              <a:t>рачунарском </a:t>
            </a:r>
            <a:r>
              <a:rPr lang="uz-Cyrl-UZ" dirty="0" smtClean="0"/>
              <a:t>опремом</a:t>
            </a:r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1852808"/>
          </a:xfrm>
        </p:spPr>
        <p:txBody>
          <a:bodyPr/>
          <a:lstStyle/>
          <a:p>
            <a:r>
              <a:rPr lang="sr-Cyrl-CS" dirty="0" smtClean="0">
                <a:latin typeface="Calibri"/>
                <a:cs typeface="Calibri"/>
              </a:rPr>
              <a:t>Тема 3: </a:t>
            </a:r>
            <a:r>
              <a:rPr lang="cs-CZ" dirty="0" err="1" smtClean="0">
                <a:latin typeface="Calibri"/>
                <a:cs typeface="Calibri"/>
              </a:rPr>
              <a:t>Коришћење</a:t>
            </a:r>
            <a:r>
              <a:rPr lang="cs-CZ" dirty="0" smtClean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интернета</a:t>
            </a:r>
            <a:r>
              <a:rPr lang="cs-CZ" dirty="0">
                <a:latin typeface="Calibri"/>
                <a:cs typeface="Calibri"/>
              </a:rPr>
              <a:t>, </a:t>
            </a:r>
            <a:r>
              <a:rPr lang="cs-CZ" dirty="0" err="1">
                <a:latin typeface="Calibri"/>
                <a:cs typeface="Calibri"/>
              </a:rPr>
              <a:t>електронске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поште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и</a:t>
            </a:r>
            <a:r>
              <a:rPr lang="cs-CZ" dirty="0">
                <a:latin typeface="Calibri"/>
                <a:cs typeface="Calibri"/>
              </a:rPr>
              <a:t> „</a:t>
            </a:r>
            <a:r>
              <a:rPr lang="cs-CZ" dirty="0" err="1">
                <a:latin typeface="Calibri"/>
                <a:cs typeface="Calibri"/>
              </a:rPr>
              <a:t>cloud</a:t>
            </a:r>
            <a:r>
              <a:rPr lang="cs-CZ" dirty="0">
                <a:latin typeface="Calibri"/>
                <a:cs typeface="Calibri"/>
              </a:rPr>
              <a:t>” </a:t>
            </a:r>
            <a:r>
              <a:rPr lang="cs-CZ" dirty="0" err="1">
                <a:latin typeface="Calibri"/>
                <a:cs typeface="Calibri"/>
              </a:rPr>
              <a:t>сервиса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на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безбедан</a:t>
            </a:r>
            <a:r>
              <a:rPr lang="cs-CZ" dirty="0">
                <a:latin typeface="Calibri"/>
                <a:cs typeface="Calibri"/>
              </a:rPr>
              <a:t> </a:t>
            </a:r>
            <a:r>
              <a:rPr lang="cs-CZ" dirty="0" err="1">
                <a:latin typeface="Calibri"/>
                <a:cs typeface="Calibri"/>
              </a:rPr>
              <a:t>начин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9D43-6A68-4BF9-84EE-7E1FC32A12E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37170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http://digitalnaucionica.edu.rs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0142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Представљање</a:t>
            </a:r>
            <a:r>
              <a:rPr lang="ru-RU" dirty="0"/>
              <a:t> </a:t>
            </a:r>
            <a:r>
              <a:rPr lang="ru-RU" dirty="0" err="1"/>
              <a:t>дигиталних</a:t>
            </a:r>
            <a:r>
              <a:rPr lang="ru-RU" dirty="0"/>
              <a:t> </a:t>
            </a:r>
            <a:r>
              <a:rPr lang="ru-RU" dirty="0" err="1"/>
              <a:t>уџбеника</a:t>
            </a:r>
            <a:r>
              <a:rPr lang="ru-RU" dirty="0"/>
              <a:t> од </a:t>
            </a:r>
            <a:r>
              <a:rPr lang="ru-RU" dirty="0" err="1"/>
              <a:t>различитих</a:t>
            </a:r>
            <a:r>
              <a:rPr lang="ru-RU" dirty="0"/>
              <a:t> </a:t>
            </a:r>
            <a:r>
              <a:rPr lang="ru-RU" dirty="0" err="1"/>
              <a:t>издавача</a:t>
            </a:r>
            <a:r>
              <a:rPr lang="ru-RU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510E-EF05-454D-89F8-776812A5CD1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6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Радионица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Прегледајте </a:t>
            </a:r>
            <a:r>
              <a:rPr lang="bg-BG" dirty="0"/>
              <a:t>дигиталне уџбенике </a:t>
            </a:r>
            <a:r>
              <a:rPr lang="bg-BG" dirty="0" smtClean="0"/>
              <a:t>различитих </a:t>
            </a:r>
            <a:r>
              <a:rPr lang="bg-BG" dirty="0"/>
              <a:t>издавача и одредите врсту дигиталног уџбеника као и његове кључне карактеристике</a:t>
            </a:r>
            <a:r>
              <a:rPr lang="bg-BG" dirty="0" smtClean="0"/>
              <a:t>.</a:t>
            </a:r>
            <a:endParaRPr lang="sr-Latn-CS" dirty="0" smtClean="0"/>
          </a:p>
          <a:p>
            <a:r>
              <a:rPr lang="sr-Cyrl-CS" dirty="0" smtClean="0"/>
              <a:t>Приступне параметре презумеите на страници пројекта: </a:t>
            </a:r>
            <a:r>
              <a:rPr lang="hr-HR" dirty="0">
                <a:hlinkClick r:id="rId2"/>
              </a:rPr>
              <a:t>https://digitalnaucionica.edu.rs/2-dan-obuke-2019</a:t>
            </a:r>
            <a:r>
              <a:rPr lang="hr-HR" dirty="0" smtClean="0">
                <a:hlinkClick r:id="rId2"/>
              </a:rPr>
              <a:t>/</a:t>
            </a:r>
            <a:endParaRPr lang="sr-Cyrl-CS" dirty="0" smtClean="0"/>
          </a:p>
          <a:p>
            <a:r>
              <a:rPr lang="sr-Cyrl-CS" dirty="0" smtClean="0"/>
              <a:t>Кликом на: </a:t>
            </a:r>
            <a:r>
              <a:rPr lang="sr-Cyrl-CS" dirty="0" smtClean="0"/>
              <a:t>Преузмите упутства издавача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7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36912"/>
            <a:ext cx="6961187" cy="1592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b="1" dirty="0">
                <a:latin typeface="Cambria"/>
                <a:cs typeface="Cambria"/>
              </a:rPr>
              <a:t>Дигитални образовни садржаји – дигитални уџбеници </a:t>
            </a:r>
            <a:endParaRPr lang="en-US" sz="3600" b="1" dirty="0">
              <a:latin typeface="Cambria"/>
              <a:cs typeface="Cambria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216025" y="6354763"/>
            <a:ext cx="1219200" cy="3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54FB66A0-E73A-4FBB-8B71-E24FB5AEB5A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219200" y="4546933"/>
            <a:ext cx="6858000" cy="533400"/>
          </a:xfrm>
        </p:spPr>
        <p:txBody>
          <a:bodyPr/>
          <a:lstStyle/>
          <a:p>
            <a:r>
              <a:rPr lang="sr-Cyrl-CS" b="1" i="1" dirty="0" smtClean="0"/>
              <a:t>Данијела Шћепановић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14951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57507"/>
              </p:ext>
            </p:extLst>
          </p:nvPr>
        </p:nvGraphicFramePr>
        <p:xfrm>
          <a:off x="467904" y="1360562"/>
          <a:ext cx="8229600" cy="498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r>
              <a:rPr lang="bg-BG" b="1" i="1" dirty="0"/>
              <a:t>Место дигиталних образовних садржаја </a:t>
            </a:r>
            <a:r>
              <a:rPr lang="bg-BG" b="1" i="1" dirty="0" smtClean="0"/>
              <a:t>у </a:t>
            </a:r>
            <a:r>
              <a:rPr lang="bg-BG" b="1" i="1" dirty="0"/>
              <a:t>спектруму дигиталног образовања</a:t>
            </a:r>
          </a:p>
        </p:txBody>
      </p:sp>
    </p:spTree>
    <p:extLst>
      <p:ext uri="{BB962C8B-B14F-4D97-AF65-F5344CB8AC3E}">
        <p14:creationId xmlns:p14="http://schemas.microsoft.com/office/powerpoint/2010/main" val="156337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Дискусија: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Шта </a:t>
            </a:r>
            <a:r>
              <a:rPr lang="bg-BG" dirty="0"/>
              <a:t>још можемо додати као димензију у спектруму дигиталног образовања или као под-категорију у оквиру неке од поменутих димензија?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4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Појмови које ћемо обрадити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Отворено образовање </a:t>
            </a:r>
            <a:endParaRPr lang="bg-BG" dirty="0" smtClean="0"/>
          </a:p>
          <a:p>
            <a:r>
              <a:rPr lang="bg-BG" dirty="0"/>
              <a:t>Отворени образовни ресурси </a:t>
            </a:r>
            <a:endParaRPr lang="bg-BG" dirty="0" smtClean="0"/>
          </a:p>
          <a:p>
            <a:r>
              <a:rPr lang="ru-RU" dirty="0" err="1"/>
              <a:t>Онлајн</a:t>
            </a:r>
            <a:r>
              <a:rPr lang="ru-RU" dirty="0"/>
              <a:t> </a:t>
            </a:r>
            <a:r>
              <a:rPr lang="ru-RU" dirty="0" err="1"/>
              <a:t>образовање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Хибридно</a:t>
            </a:r>
            <a:r>
              <a:rPr lang="ru-RU" dirty="0"/>
              <a:t> (</a:t>
            </a:r>
            <a:r>
              <a:rPr lang="ru-RU" dirty="0" err="1"/>
              <a:t>мешовито</a:t>
            </a:r>
            <a:r>
              <a:rPr lang="ru-RU" dirty="0"/>
              <a:t>, </a:t>
            </a:r>
            <a:r>
              <a:rPr lang="ru-RU" dirty="0" err="1"/>
              <a:t>дистрибуирано</a:t>
            </a:r>
            <a:r>
              <a:rPr lang="ru-RU" dirty="0"/>
              <a:t>) организована </a:t>
            </a:r>
            <a:r>
              <a:rPr lang="ru-RU" dirty="0" err="1"/>
              <a:t>настава</a:t>
            </a:r>
            <a:endParaRPr lang="ru-RU" dirty="0"/>
          </a:p>
          <a:p>
            <a:r>
              <a:rPr lang="ru-RU" dirty="0" err="1"/>
              <a:t>Образовни</a:t>
            </a:r>
            <a:r>
              <a:rPr lang="ru-RU" dirty="0"/>
              <a:t> </a:t>
            </a:r>
            <a:r>
              <a:rPr lang="ru-RU" dirty="0" smtClean="0"/>
              <a:t>софтвер</a:t>
            </a:r>
          </a:p>
          <a:p>
            <a:r>
              <a:rPr lang="bg-BG" dirty="0"/>
              <a:t>Дигитални уџбеник </a:t>
            </a:r>
            <a:endParaRPr lang="ru-RU" dirty="0" smtClean="0"/>
          </a:p>
          <a:p>
            <a:endParaRPr lang="bg-BG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3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Отворено образовање</a:t>
            </a:r>
            <a:endParaRPr lang="x-non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dirty="0" smtClean="0"/>
              <a:t>.. </a:t>
            </a:r>
            <a:r>
              <a:rPr lang="bg-BG" dirty="0" smtClean="0"/>
              <a:t>прилике </a:t>
            </a:r>
            <a:r>
              <a:rPr lang="bg-BG" dirty="0"/>
              <a:t>да се путем </a:t>
            </a:r>
            <a:r>
              <a:rPr lang="bg-BG" dirty="0" smtClean="0"/>
              <a:t>ИКТ</a:t>
            </a:r>
            <a:r>
              <a:rPr lang="sr-Latn-CS" dirty="0" smtClean="0"/>
              <a:t>-a</a:t>
            </a:r>
            <a:r>
              <a:rPr lang="bg-BG" dirty="0" smtClean="0"/>
              <a:t> </a:t>
            </a:r>
            <a:r>
              <a:rPr lang="bg-BG" dirty="0"/>
              <a:t>стичу вештине и знања кроз различите облике формалног и неформалног </a:t>
            </a:r>
            <a:r>
              <a:rPr lang="bg-BG" dirty="0" smtClean="0"/>
              <a:t>образовања</a:t>
            </a:r>
            <a:r>
              <a:rPr lang="sr-Latn-CS" dirty="0"/>
              <a:t>.</a:t>
            </a:r>
            <a:endParaRPr 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Latn-CS" dirty="0" smtClean="0"/>
              <a:t>... </a:t>
            </a:r>
            <a:r>
              <a:rPr lang="bg-BG" dirty="0" smtClean="0"/>
              <a:t>односи </a:t>
            </a:r>
            <a:r>
              <a:rPr lang="bg-BG" dirty="0"/>
              <a:t>се на различите облике организованог онлајн </a:t>
            </a:r>
            <a:r>
              <a:rPr lang="bg-BG" dirty="0" smtClean="0"/>
              <a:t>образовања, </a:t>
            </a:r>
            <a:r>
              <a:rPr lang="bg-BG" dirty="0"/>
              <a:t>приступање отвореним образовним ресурсима и др. </a:t>
            </a:r>
            <a:endParaRPr lang="bg-BG" dirty="0" smtClean="0"/>
          </a:p>
          <a:p>
            <a:r>
              <a:rPr lang="bg-BG" dirty="0" smtClean="0"/>
              <a:t>... </a:t>
            </a:r>
            <a:r>
              <a:rPr lang="bg-BG" dirty="0"/>
              <a:t>базирано на тежњи да се постигне виши ниво </a:t>
            </a:r>
            <a:r>
              <a:rPr lang="bg-BG" dirty="0" smtClean="0"/>
              <a:t>квалитета, доступности и </a:t>
            </a:r>
            <a:r>
              <a:rPr lang="bg-BG" dirty="0"/>
              <a:t>ефикасности </a:t>
            </a:r>
            <a:r>
              <a:rPr lang="bg-BG" dirty="0" smtClean="0"/>
              <a:t>образовања.</a:t>
            </a:r>
            <a:endParaRPr lang="x-none" dirty="0"/>
          </a:p>
        </p:txBody>
      </p:sp>
      <p:pic>
        <p:nvPicPr>
          <p:cNvPr id="7" name="Picture 6" descr="https://encrypted-tbn3.gstatic.com/images?q=tbn:ANd9GcTIZ8UiZuGTwOlEax5OFRr0CIzA19bPZVOkdULJqYJNAvy0HgCt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27363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0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Дискусија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/>
              <a:t>Шта Вас у онлајн образовној понуди највише асоцира на појам отвореног образовања</a:t>
            </a:r>
            <a:r>
              <a:rPr lang="bg-BG" dirty="0" smtClean="0"/>
              <a:t>?</a:t>
            </a:r>
            <a:endParaRPr lang="sr-Latn-C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33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34">
      <a:dk1>
        <a:sysClr val="windowText" lastClr="000000"/>
      </a:dk1>
      <a:lt1>
        <a:sysClr val="window" lastClr="FFFFFF"/>
      </a:lt1>
      <a:dk2>
        <a:srgbClr val="0C0C0C"/>
      </a:dk2>
      <a:lt2>
        <a:srgbClr val="DDE9EC"/>
      </a:lt2>
      <a:accent1>
        <a:srgbClr val="0C45FC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0C0C0C"/>
    </a:dk2>
    <a:lt2>
      <a:srgbClr val="DDE9EC"/>
    </a:lt2>
    <a:accent1>
      <a:srgbClr val="0C45FC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Custom 34">
    <a:dk1>
      <a:sysClr val="windowText" lastClr="000000"/>
    </a:dk1>
    <a:lt1>
      <a:sysClr val="window" lastClr="FFFFFF"/>
    </a:lt1>
    <a:dk2>
      <a:srgbClr val="0C0C0C"/>
    </a:dk2>
    <a:lt2>
      <a:srgbClr val="DDE9EC"/>
    </a:lt2>
    <a:accent1>
      <a:srgbClr val="0C45FC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18088</TotalTime>
  <Words>2078</Words>
  <Application>Microsoft Macintosh PowerPoint</Application>
  <PresentationFormat>On-screen Show (4:3)</PresentationFormat>
  <Paragraphs>172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Origin</vt:lpstr>
      <vt:lpstr>Обука: Дигитална учионица / дигитално компетентан наставник - увођење електронских уџбеника и дигиталних образовних материјала</vt:lpstr>
      <vt:lpstr>Ретроспектива</vt:lpstr>
      <vt:lpstr>Теме другог дана</vt:lpstr>
      <vt:lpstr>Дигитални образовни садржаји – дигитални уџбеници </vt:lpstr>
      <vt:lpstr>Место дигиталних образовних садржаја у спектруму дигиталног образовања</vt:lpstr>
      <vt:lpstr>Дискусија: </vt:lpstr>
      <vt:lpstr>Појмови које ћемо обрадити</vt:lpstr>
      <vt:lpstr>Отворено образовање</vt:lpstr>
      <vt:lpstr>Дискусија </vt:lpstr>
      <vt:lpstr>Облици отвореног онлајн образовања</vt:lpstr>
      <vt:lpstr>Отворени образовни ресурси</vt:lpstr>
      <vt:lpstr>Карактеристике ООР</vt:lpstr>
      <vt:lpstr>Примери из Србије </vt:lpstr>
      <vt:lpstr>Примери из Европе</vt:lpstr>
      <vt:lpstr>Онлајн образовање</vt:lpstr>
      <vt:lpstr>Мешовито организована настава</vt:lpstr>
      <vt:lpstr>PowerPoint Presentation</vt:lpstr>
      <vt:lpstr>Дискусија: предности и недостаци онлајн образовања? </vt:lpstr>
      <vt:lpstr>Предности</vt:lpstr>
      <vt:lpstr>Предности</vt:lpstr>
      <vt:lpstr>Недостаци</vt:lpstr>
      <vt:lpstr>Образовни софтвер</vt:lpstr>
      <vt:lpstr>Према намени образовни софтвер чине:</vt:lpstr>
      <vt:lpstr>Дигитални уџбеник</vt:lpstr>
      <vt:lpstr>Развој дигиталних уџбеника</vt:lpstr>
      <vt:lpstr>Дигитални уџбеник</vt:lpstr>
      <vt:lpstr>Кључне одлике дигиталног уџбеника</vt:lpstr>
      <vt:lpstr>Дискусија у групама</vt:lpstr>
      <vt:lpstr>Коришћење обједињеног уџбеничког комплета – практична примена</vt:lpstr>
      <vt:lpstr>Припрема за изградњу основних дигиталних компетенција наставника</vt:lpstr>
      <vt:lpstr>Преглед расположивих материјала и  дискусија</vt:lpstr>
      <vt:lpstr>Представљање дигиталних уџбеника од различитих издавача </vt:lpstr>
      <vt:lpstr>Радионица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</dc:creator>
  <cp:lastModifiedBy>Danijela Nela Scepanovic</cp:lastModifiedBy>
  <cp:revision>416</cp:revision>
  <cp:lastPrinted>2016-12-06T13:00:50Z</cp:lastPrinted>
  <dcterms:created xsi:type="dcterms:W3CDTF">2016-10-18T19:41:00Z</dcterms:created>
  <dcterms:modified xsi:type="dcterms:W3CDTF">2019-05-12T17:16:36Z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