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7" r:id="rId42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 cap="rnd">
            <a:solidFill>
              <a:srgbClr val="9FB8CD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 cap="rnd">
            <a:solidFill>
              <a:srgbClr val="9FB8CD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33480" y="6224760"/>
            <a:ext cx="3036240" cy="605880"/>
          </a:xfrm>
          <a:prstGeom prst="rect">
            <a:avLst/>
          </a:prstGeom>
          <a:ln>
            <a:noFill/>
          </a:ln>
        </p:spPr>
      </p:pic>
      <p:pic>
        <p:nvPicPr>
          <p:cNvPr id="4" name="Picture 2"/>
          <p:cNvPicPr/>
          <p:nvPr/>
        </p:nvPicPr>
        <p:blipFill>
          <a:blip r:embed="rId15"/>
          <a:stretch/>
        </p:blipFill>
        <p:spPr>
          <a:xfrm>
            <a:off x="6228360" y="6201720"/>
            <a:ext cx="2878920" cy="64368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905040" y="2564280"/>
            <a:ext cx="7314480" cy="1785240"/>
          </a:xfrm>
          <a:prstGeom prst="rect">
            <a:avLst/>
          </a:prstGeom>
          <a:noFill/>
          <a:ln w="6480">
            <a:solidFill>
              <a:srgbClr val="0C45FC"/>
            </a:solidFill>
            <a:round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914400" y="447084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905040" y="2564280"/>
            <a:ext cx="227880" cy="1785240"/>
          </a:xfrm>
          <a:prstGeom prst="rect">
            <a:avLst/>
          </a:prstGeom>
          <a:solidFill>
            <a:srgbClr val="0C45FC"/>
          </a:solidFill>
          <a:ln w="648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914400" y="447084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2"/>
          <p:cNvPicPr/>
          <p:nvPr/>
        </p:nvPicPr>
        <p:blipFill>
          <a:blip r:embed="rId16"/>
          <a:stretch/>
        </p:blipFill>
        <p:spPr>
          <a:xfrm>
            <a:off x="75240" y="115920"/>
            <a:ext cx="9000360" cy="1799640"/>
          </a:xfrm>
          <a:prstGeom prst="rect">
            <a:avLst/>
          </a:prstGeom>
          <a:ln>
            <a:noFill/>
          </a:ln>
        </p:spPr>
      </p:pic>
      <p:pic>
        <p:nvPicPr>
          <p:cNvPr id="10" name="Picture 6"/>
          <p:cNvPicPr/>
          <p:nvPr/>
        </p:nvPicPr>
        <p:blipFill>
          <a:blip r:embed="rId17"/>
          <a:stretch/>
        </p:blipFill>
        <p:spPr>
          <a:xfrm>
            <a:off x="0" y="5334120"/>
            <a:ext cx="9143280" cy="1523160"/>
          </a:xfrm>
          <a:prstGeom prst="rect">
            <a:avLst/>
          </a:prstGeom>
          <a:ln>
            <a:noFill/>
          </a:ln>
        </p:spPr>
      </p:pic>
      <p:sp>
        <p:nvSpPr>
          <p:cNvPr id="11" name="PlaceHolder 8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 cap="rnd">
            <a:solidFill>
              <a:srgbClr val="9FB8CD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 cap="rnd">
            <a:solidFill>
              <a:srgbClr val="9FB8CD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" name="Picture 2"/>
          <p:cNvPicPr/>
          <p:nvPr/>
        </p:nvPicPr>
        <p:blipFill>
          <a:blip r:embed="rId14"/>
          <a:stretch/>
        </p:blipFill>
        <p:spPr>
          <a:xfrm>
            <a:off x="33480" y="6224760"/>
            <a:ext cx="3036240" cy="605880"/>
          </a:xfrm>
          <a:prstGeom prst="rect">
            <a:avLst/>
          </a:prstGeom>
          <a:ln>
            <a:noFill/>
          </a:ln>
        </p:spPr>
      </p:pic>
      <p:pic>
        <p:nvPicPr>
          <p:cNvPr id="51" name="Picture 2"/>
          <p:cNvPicPr/>
          <p:nvPr/>
        </p:nvPicPr>
        <p:blipFill>
          <a:blip r:embed="rId15"/>
          <a:stretch/>
        </p:blipFill>
        <p:spPr>
          <a:xfrm>
            <a:off x="6228360" y="6201720"/>
            <a:ext cx="2878920" cy="643680"/>
          </a:xfrm>
          <a:prstGeom prst="rect">
            <a:avLst/>
          </a:prstGeom>
          <a:ln>
            <a:noFill/>
          </a:ln>
        </p:spPr>
      </p:pic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 cap="rnd">
            <a:solidFill>
              <a:srgbClr val="9FB8CD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 cap="rnd">
            <a:solidFill>
              <a:srgbClr val="9FB8CD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2"/>
          <p:cNvPicPr/>
          <p:nvPr/>
        </p:nvPicPr>
        <p:blipFill>
          <a:blip r:embed="rId14"/>
          <a:stretch/>
        </p:blipFill>
        <p:spPr>
          <a:xfrm>
            <a:off x="33480" y="6224760"/>
            <a:ext cx="3036240" cy="605880"/>
          </a:xfrm>
          <a:prstGeom prst="rect">
            <a:avLst/>
          </a:prstGeom>
          <a:ln>
            <a:noFill/>
          </a:ln>
        </p:spPr>
      </p:pic>
      <p:pic>
        <p:nvPicPr>
          <p:cNvPr id="92" name="Picture 2"/>
          <p:cNvPicPr/>
          <p:nvPr/>
        </p:nvPicPr>
        <p:blipFill>
          <a:blip r:embed="rId15"/>
          <a:stretch/>
        </p:blipFill>
        <p:spPr>
          <a:xfrm>
            <a:off x="6228360" y="6201720"/>
            <a:ext cx="2878920" cy="643680"/>
          </a:xfrm>
          <a:prstGeom prst="rect">
            <a:avLst/>
          </a:prstGeom>
          <a:ln>
            <a:noFill/>
          </a:ln>
        </p:spPr>
      </p:pic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rative.com/" TargetMode="External"/><Relationship Id="rId4" Type="http://schemas.openxmlformats.org/officeDocument/2006/relationships/hyperlink" Target="https://quizizz.com/" TargetMode="External"/><Relationship Id="rId5" Type="http://schemas.openxmlformats.org/officeDocument/2006/relationships/hyperlink" Target="https://www.onlinequizcreator.com/" TargetMode="External"/><Relationship Id="rId6" Type="http://schemas.openxmlformats.org/officeDocument/2006/relationships/hyperlink" Target="https://hotpot.uvic.ca/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kahoot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kahoot.com/" TargetMode="External"/><Relationship Id="rId3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kahoot.it/" TargetMode="External"/><Relationship Id="rId3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lGLy9jyGjk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237680" y="2606400"/>
            <a:ext cx="6960600" cy="159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r-Cyrl-C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Тема 7</a:t>
            </a:r>
          </a:p>
          <a:p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Коришћење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креирање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додатних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материјала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/</a:t>
            </a:r>
            <a:r>
              <a:rPr lang="sr-Cyrl-C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естова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676520" y="4577040"/>
            <a:ext cx="6400080" cy="51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Данијела Шћепановић, Филип Марић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1216080" y="6354720"/>
            <a:ext cx="121860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есејског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типа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погодни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друштвене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хуманистичке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предмете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схватио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суштину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колико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добро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sr-Cyrl-C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сумира и изводи </a:t>
            </a:r>
            <a:r>
              <a:rPr lang="en-US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закључке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уочава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узрочно-последичне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односе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нижим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разредима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састави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препричавања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структура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хронологија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излагања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помоћи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потпитањима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допуњавања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незавршене или непотпуне реченице које треба допунити дописујући једну или више речи или бројева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могу се тестирати аутоматски, али има проблема!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различити облици тачних одговора (9. веку, IX veku, 9 век, ..., 9, девет, devetom veku, ...)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размаци, интерпункција, писмо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инструкције дати јако прецизно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неопходно је ручно ажурирати резултате аутоматског тестирања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допуњавања (пример)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2797920" y="1910880"/>
            <a:ext cx="3603600" cy="342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допуњавања (проблем писма)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158"/>
          <p:cNvPicPr/>
          <p:nvPr/>
        </p:nvPicPr>
        <p:blipFill>
          <a:blip r:embed="rId2"/>
          <a:stretch/>
        </p:blipFill>
        <p:spPr>
          <a:xfrm>
            <a:off x="1437120" y="1657800"/>
            <a:ext cx="6001560" cy="2399040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/>
          <p:nvPr/>
        </p:nvPicPr>
        <p:blipFill>
          <a:blip r:embed="rId3"/>
          <a:stretch/>
        </p:blipFill>
        <p:spPr>
          <a:xfrm>
            <a:off x="1533600" y="4046400"/>
            <a:ext cx="5838120" cy="198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алтернативног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двоструког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 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избора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/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питалице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избегавати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искључиве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одреднице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типа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никад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увек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једини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сви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нико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...)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јер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оне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сугеришу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избегавати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двоструке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негације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једном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тврђењу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јер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оне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збуњују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могу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овде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наведем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пример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вероватноћа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случајно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погоди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тачан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велика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(50%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алтернативног (двоструког) избора (пример)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1646280" y="2088360"/>
            <a:ext cx="4571280" cy="166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алтернативног (двоструког) избора (пример)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247680" y="2019240"/>
            <a:ext cx="8304840" cy="228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вишеструког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избора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учeници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бирају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један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или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више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неколико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најчешће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3-6)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понуђени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није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једноставно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направити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добро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питање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овог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типа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битни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квалитетни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нетачни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дистрактори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требало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зазвуче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опет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сасвим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јасно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тачан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није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елиминацији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понуђених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одоговора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највише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значаја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треба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има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неке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области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општа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интелигенција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уводном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делу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потребна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јасна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инструкција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колико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тачних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очекује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јасно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нагласити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ли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бирају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или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нетачни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вишеструког избора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172"/>
          <p:cNvPicPr/>
          <p:nvPr/>
        </p:nvPicPr>
        <p:blipFill>
          <a:blip r:embed="rId2"/>
          <a:stretch/>
        </p:blipFill>
        <p:spPr>
          <a:xfrm>
            <a:off x="6435000" y="1463040"/>
            <a:ext cx="2068560" cy="4611600"/>
          </a:xfrm>
          <a:prstGeom prst="rect">
            <a:avLst/>
          </a:prstGeom>
          <a:ln>
            <a:noFill/>
          </a:ln>
        </p:spPr>
      </p:pic>
      <p:pic>
        <p:nvPicPr>
          <p:cNvPr id="174" name="Picture 173"/>
          <p:cNvPicPr/>
          <p:nvPr/>
        </p:nvPicPr>
        <p:blipFill>
          <a:blip r:embed="rId3"/>
          <a:stretch/>
        </p:blipFill>
        <p:spPr>
          <a:xfrm>
            <a:off x="1249920" y="1692000"/>
            <a:ext cx="4510440" cy="435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вишеструког избора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Picture 176"/>
          <p:cNvPicPr/>
          <p:nvPr/>
        </p:nvPicPr>
        <p:blipFill>
          <a:blip r:embed="rId2"/>
          <a:stretch/>
        </p:blipFill>
        <p:spPr>
          <a:xfrm>
            <a:off x="415440" y="1819440"/>
            <a:ext cx="3931200" cy="3580560"/>
          </a:xfrm>
          <a:prstGeom prst="rect">
            <a:avLst/>
          </a:prstGeom>
          <a:ln>
            <a:noFill/>
          </a:ln>
        </p:spPr>
      </p:pic>
      <p:pic>
        <p:nvPicPr>
          <p:cNvPr id="178" name="Picture 177"/>
          <p:cNvPicPr/>
          <p:nvPr/>
        </p:nvPicPr>
        <p:blipFill>
          <a:blip r:embed="rId3"/>
          <a:stretch/>
        </p:blipFill>
        <p:spPr>
          <a:xfrm>
            <a:off x="4930200" y="2629440"/>
            <a:ext cx="3817080" cy="156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ТЕМА 7: </a:t>
            </a:r>
            <a:r>
              <a:rPr lang="en-US" sz="2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Коришћење</a:t>
            </a: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креирање</a:t>
            </a: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додатних</a:t>
            </a: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материјала</a:t>
            </a: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/ </a:t>
            </a:r>
            <a:r>
              <a:rPr lang="en-US" sz="2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тестова</a:t>
            </a: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(60 </a:t>
            </a:r>
            <a:r>
              <a:rPr lang="en-US" sz="2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минута</a:t>
            </a:r>
            <a:r>
              <a:rPr lang="en-US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endParaRPr lang="en-US" sz="2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endParaRPr lang="en-US" sz="20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</a:t>
            </a:r>
            <a:r>
              <a:rPr lang="en-US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тестирању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bg-BG" sz="20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Слободан софтвер за креирање тестова и квизова</a:t>
            </a: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r-Cyrl-CS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Врсте задатака у дигиталном окружењу</a:t>
            </a:r>
            <a:endParaRPr lang="sr-Cyrl-CS" sz="20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Подршка</a:t>
            </a:r>
            <a:r>
              <a:rPr lang="en-US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тестирању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уџбеницима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r-Cyrl-CS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Проналажење тестова у доступним дигиталним уџбеницима</a:t>
            </a:r>
            <a:endParaRPr lang="en-US" sz="2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540360" lvl="1">
              <a:lnSpc>
                <a:spcPct val="100000"/>
              </a:lnSpc>
              <a:buClr>
                <a:srgbClr val="000000"/>
              </a:buClr>
              <a:buSzPct val="75000"/>
            </a:pPr>
            <a:r>
              <a:rPr lang="en-US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После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ове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теме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следи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РУЧАК 😋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вишеструког избора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180"/>
          <p:cNvPicPr/>
          <p:nvPr/>
        </p:nvPicPr>
        <p:blipFill>
          <a:blip r:embed="rId2"/>
          <a:stretch/>
        </p:blipFill>
        <p:spPr>
          <a:xfrm>
            <a:off x="657360" y="1695600"/>
            <a:ext cx="7629120" cy="2518920"/>
          </a:xfrm>
          <a:prstGeom prst="rect">
            <a:avLst/>
          </a:prstGeom>
          <a:ln>
            <a:noFill/>
          </a:ln>
        </p:spPr>
      </p:pic>
      <p:pic>
        <p:nvPicPr>
          <p:cNvPr id="182" name="Picture 181"/>
          <p:cNvPicPr/>
          <p:nvPr/>
        </p:nvPicPr>
        <p:blipFill>
          <a:blip r:embed="rId3"/>
          <a:stretch/>
        </p:blipFill>
        <p:spPr>
          <a:xfrm>
            <a:off x="895320" y="4311000"/>
            <a:ext cx="7010280" cy="170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спаривања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повезивање података који су дати у два или  више низова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прецизирати увек на шта се наведени подаци у појединим низовима односе и по ком критеријуму их треба спарити (повезати)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спаривања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4754880" y="1554480"/>
            <a:ext cx="4204800" cy="203796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3"/>
          <a:stretch/>
        </p:blipFill>
        <p:spPr>
          <a:xfrm>
            <a:off x="626760" y="1577520"/>
            <a:ext cx="3853440" cy="4365720"/>
          </a:xfrm>
          <a:prstGeom prst="rect">
            <a:avLst/>
          </a:prstGeom>
          <a:ln>
            <a:noFill/>
          </a:ln>
        </p:spPr>
      </p:pic>
      <p:pic>
        <p:nvPicPr>
          <p:cNvPr id="189" name="Picture 188"/>
          <p:cNvPicPr/>
          <p:nvPr/>
        </p:nvPicPr>
        <p:blipFill>
          <a:blip r:embed="rId4"/>
          <a:stretch/>
        </p:blipFill>
        <p:spPr>
          <a:xfrm>
            <a:off x="4838760" y="3383280"/>
            <a:ext cx="3573360" cy="279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спаривања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426960" y="1771920"/>
            <a:ext cx="3858840" cy="3495240"/>
          </a:xfrm>
          <a:prstGeom prst="rect">
            <a:avLst/>
          </a:prstGeom>
          <a:ln>
            <a:noFill/>
          </a:ln>
        </p:spPr>
      </p:pic>
      <p:pic>
        <p:nvPicPr>
          <p:cNvPr id="193" name="Picture 192"/>
          <p:cNvPicPr/>
          <p:nvPr/>
        </p:nvPicPr>
        <p:blipFill>
          <a:blip r:embed="rId3"/>
          <a:stretch/>
        </p:blipFill>
        <p:spPr>
          <a:xfrm>
            <a:off x="3713040" y="2343240"/>
            <a:ext cx="4835880" cy="256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сређивања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тражи се да се понуђени одговори среде према неком критеријуму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 пример, поређај по величини, хронолошки, по значају, ...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сређивања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2"/>
          <a:stretch/>
        </p:blipFill>
        <p:spPr>
          <a:xfrm>
            <a:off x="1022400" y="1699200"/>
            <a:ext cx="6954840" cy="418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сређивања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Picture 200"/>
          <p:cNvPicPr/>
          <p:nvPr/>
        </p:nvPicPr>
        <p:blipFill>
          <a:blip r:embed="rId2"/>
          <a:stretch/>
        </p:blipFill>
        <p:spPr>
          <a:xfrm>
            <a:off x="558360" y="1592640"/>
            <a:ext cx="8007840" cy="294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класификовања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понуђене објекте (речи, реченице, слике, ...) треба класификовати у две или више категорија на основу неког јасног критеријума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457200" y="1097640"/>
            <a:ext cx="822924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 класификовања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205"/>
          <p:cNvPicPr/>
          <p:nvPr/>
        </p:nvPicPr>
        <p:blipFill>
          <a:blip r:embed="rId2"/>
          <a:stretch/>
        </p:blipFill>
        <p:spPr>
          <a:xfrm>
            <a:off x="380160" y="1760040"/>
            <a:ext cx="4713480" cy="3992400"/>
          </a:xfrm>
          <a:prstGeom prst="rect">
            <a:avLst/>
          </a:prstGeom>
          <a:ln>
            <a:noFill/>
          </a:ln>
        </p:spPr>
      </p:pic>
      <p:pic>
        <p:nvPicPr>
          <p:cNvPr id="207" name="Picture 206"/>
          <p:cNvPicPr/>
          <p:nvPr/>
        </p:nvPicPr>
        <p:blipFill>
          <a:blip r:embed="rId3"/>
          <a:stretch/>
        </p:blipFill>
        <p:spPr>
          <a:xfrm>
            <a:off x="5223600" y="1669320"/>
            <a:ext cx="3557160" cy="396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Специфични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типови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задатака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примери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квалитет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тестирања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значајно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може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подићи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креирањем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специјализованих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софтверских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компонената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прилагођених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појединим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областима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врстама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питања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компоненте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аутоматски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генеришу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податке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тестирају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неколико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унапред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креираних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већ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тестирају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целу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класу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поступака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захтева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већи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труд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улагања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али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исплати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дуге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стазе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издвачи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још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нису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кренули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овим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активностима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0360" lvl="1">
              <a:lnSpc>
                <a:spcPct val="100000"/>
              </a:lnSpc>
              <a:buClr>
                <a:srgbClr val="000000"/>
              </a:buClr>
              <a:buSzPct val="75000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Тестирање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важан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корак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образовању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дијагонстичко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формативно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оцењивање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почетку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током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тестирамо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предзнање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проверавамо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разумевање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текућег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градива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контролишемо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темпо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напретка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пожељни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веома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чести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кратки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тестови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макар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неколико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питања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сумативно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оцењивање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након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одслушане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доказ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достигнутости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исхода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процена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завршног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постигнућа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Специфични типови задатака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icture 211"/>
          <p:cNvPicPr/>
          <p:nvPr/>
        </p:nvPicPr>
        <p:blipFill>
          <a:blip r:embed="rId2"/>
          <a:stretch/>
        </p:blipFill>
        <p:spPr>
          <a:xfrm>
            <a:off x="1904760" y="1912680"/>
            <a:ext cx="4647600" cy="318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Специфични типови задатака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214"/>
          <p:cNvPicPr/>
          <p:nvPr/>
        </p:nvPicPr>
        <p:blipFill>
          <a:blip r:embed="rId2"/>
          <a:stretch/>
        </p:blipFill>
        <p:spPr>
          <a:xfrm>
            <a:off x="1600560" y="1703160"/>
            <a:ext cx="5637960" cy="1729080"/>
          </a:xfrm>
          <a:prstGeom prst="rect">
            <a:avLst/>
          </a:prstGeom>
          <a:ln>
            <a:noFill/>
          </a:ln>
        </p:spPr>
      </p:pic>
      <p:pic>
        <p:nvPicPr>
          <p:cNvPr id="216" name="Picture 215"/>
          <p:cNvPicPr/>
          <p:nvPr/>
        </p:nvPicPr>
        <p:blipFill>
          <a:blip r:embed="rId3"/>
          <a:stretch/>
        </p:blipFill>
        <p:spPr>
          <a:xfrm>
            <a:off x="3247200" y="3306960"/>
            <a:ext cx="2436840" cy="28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Специфични типови задатака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Picture 218"/>
          <p:cNvPicPr/>
          <p:nvPr/>
        </p:nvPicPr>
        <p:blipFill>
          <a:blip r:embed="rId2"/>
          <a:stretch/>
        </p:blipFill>
        <p:spPr>
          <a:xfrm>
            <a:off x="579600" y="1951200"/>
            <a:ext cx="2948400" cy="2486160"/>
          </a:xfrm>
          <a:prstGeom prst="rect">
            <a:avLst/>
          </a:prstGeom>
          <a:ln>
            <a:noFill/>
          </a:ln>
        </p:spPr>
      </p:pic>
      <p:pic>
        <p:nvPicPr>
          <p:cNvPr id="220" name="Picture 219"/>
          <p:cNvPicPr/>
          <p:nvPr/>
        </p:nvPicPr>
        <p:blipFill>
          <a:blip r:embed="rId3"/>
          <a:stretch/>
        </p:blipFill>
        <p:spPr>
          <a:xfrm>
            <a:off x="3915000" y="3032640"/>
            <a:ext cx="4698720" cy="284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Специфични типови задатака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Picture 222"/>
          <p:cNvPicPr/>
          <p:nvPr/>
        </p:nvPicPr>
        <p:blipFill>
          <a:blip r:embed="rId2"/>
          <a:stretch/>
        </p:blipFill>
        <p:spPr>
          <a:xfrm>
            <a:off x="1344960" y="1673280"/>
            <a:ext cx="6061320" cy="2514960"/>
          </a:xfrm>
          <a:prstGeom prst="rect">
            <a:avLst/>
          </a:prstGeom>
          <a:ln>
            <a:noFill/>
          </a:ln>
        </p:spPr>
      </p:pic>
      <p:pic>
        <p:nvPicPr>
          <p:cNvPr id="224" name="Picture 223"/>
          <p:cNvPicPr/>
          <p:nvPr/>
        </p:nvPicPr>
        <p:blipFill>
          <a:blip r:embed="rId3"/>
          <a:stretch/>
        </p:blipFill>
        <p:spPr>
          <a:xfrm>
            <a:off x="1501200" y="4305600"/>
            <a:ext cx="5622840" cy="149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Специфични типови задатака (примери)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2"/>
          <a:stretch/>
        </p:blipFill>
        <p:spPr>
          <a:xfrm>
            <a:off x="2057040" y="1813680"/>
            <a:ext cx="4929840" cy="41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235179" y="1109398"/>
            <a:ext cx="8725088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Слободан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софтвер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креирање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тестова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квизова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Kahoot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! (</a:t>
            </a:r>
            <a:r>
              <a:rPr lang="en-US" sz="2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https://kahoot.com/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Socrative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3"/>
              </a:rPr>
              <a:t>https://www.socrative.com/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Quizizz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4"/>
              </a:rPr>
              <a:t>https://quizizz.com/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Online quiz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creator (</a:t>
            </a:r>
            <a:r>
              <a:rPr lang="en-US" sz="2600" b="0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5"/>
              </a:rPr>
              <a:t>https</a:t>
            </a:r>
            <a:r>
              <a:rPr lang="en-US" sz="2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5"/>
              </a:rPr>
              <a:t>://www.onlinequizcreator.com/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Hot potatoes (</a:t>
            </a:r>
            <a:r>
              <a:rPr lang="en-US" sz="2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6"/>
              </a:rPr>
              <a:t>https://hotpot.uvic.ca/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...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Kahoot!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веб-алатка намењена прављењу квизова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елементи учења кроз игру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такмичарски дух који подиже мотивацију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прилагођен свим узрастима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Picture 231"/>
          <p:cNvPicPr/>
          <p:nvPr/>
        </p:nvPicPr>
        <p:blipFill>
          <a:blip r:embed="rId2"/>
          <a:stretch/>
        </p:blipFill>
        <p:spPr>
          <a:xfrm>
            <a:off x="7132320" y="548640"/>
            <a:ext cx="1332720" cy="52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Kahoot!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наставници праве квизове који се састоје од питања са вишеструким избором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 истовремено, у такмичарском окружењу, решавају квизове (што брже и што тачније)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наставник мора да има налог на сајту</a:t>
            </a:r>
            <a:r>
              <a:rPr lang="en-US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https://www.kahoot.com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Picture 234"/>
          <p:cNvPicPr/>
          <p:nvPr/>
        </p:nvPicPr>
        <p:blipFill>
          <a:blip r:embed="rId3"/>
          <a:stretch/>
        </p:blipFill>
        <p:spPr>
          <a:xfrm>
            <a:off x="7132320" y="548640"/>
            <a:ext cx="1332720" cy="52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457200" y="667040"/>
            <a:ext cx="8228880" cy="53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Kahoot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морају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имају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налог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приступају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квизу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преко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сајта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https://www.kahoot.it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уносе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број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квиза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им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наставник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достави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могу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користе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било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уређај</a:t>
            </a:r>
            <a:r>
              <a:rPr lang="sr-Cyrl-CS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(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рачунар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таблет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паметни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телефон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...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sr-Cyrl-CS" sz="2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540360" lvl="1">
              <a:lnSpc>
                <a:spcPct val="100000"/>
              </a:lnSpc>
              <a:buClr>
                <a:srgbClr val="000000"/>
              </a:buClr>
              <a:buSzPct val="75000"/>
            </a:pPr>
            <a:endParaRPr lang="sr-Cyrl-C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540360" lvl="1">
              <a:lnSpc>
                <a:spcPct val="100000"/>
              </a:lnSpc>
              <a:buClr>
                <a:srgbClr val="000000"/>
              </a:buClr>
              <a:buSzPct val="75000"/>
            </a:pPr>
            <a:r>
              <a:rPr lang="sr-Cyrl-CS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Задатак:</a:t>
            </a:r>
          </a:p>
          <a:p>
            <a:pPr marL="540360" lvl="1">
              <a:lnSpc>
                <a:spcPct val="100000"/>
              </a:lnSpc>
              <a:buClr>
                <a:srgbClr val="000000"/>
              </a:buClr>
              <a:buSzPct val="75000"/>
            </a:pPr>
            <a:endParaRPr lang="sr-Cyrl-CS" sz="2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540360" lvl="1">
              <a:lnSpc>
                <a:spcPct val="100000"/>
              </a:lnSpc>
              <a:buClr>
                <a:srgbClr val="000000"/>
              </a:buClr>
              <a:buSzPct val="75000"/>
            </a:pPr>
            <a:r>
              <a:rPr lang="sr-Cyrl-C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Представите пример коришћења неког од слободних софтвера за креирање тестова и квизова или пронађите примере тестова у дигиталним уџбеницима (10 минута). </a:t>
            </a:r>
          </a:p>
          <a:p>
            <a:pPr marL="540360" lvl="1">
              <a:lnSpc>
                <a:spcPct val="100000"/>
              </a:lnSpc>
              <a:buClr>
                <a:srgbClr val="000000"/>
              </a:buClr>
              <a:buSzPct val="75000"/>
            </a:pPr>
            <a:r>
              <a:rPr lang="sr-Cyrl-C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240"/>
          <p:cNvPicPr/>
          <p:nvPr/>
        </p:nvPicPr>
        <p:blipFill>
          <a:blip r:embed="rId3"/>
          <a:stretch/>
        </p:blipFill>
        <p:spPr>
          <a:xfrm>
            <a:off x="7132320" y="548640"/>
            <a:ext cx="1332720" cy="52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Уместо закључка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457200" y="1097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Добар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проверава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дугорочна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применљива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знања</a:t>
            </a:r>
            <a:r>
              <a:rPr lang="sr-Cyrl-CS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Тестови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могу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бити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увод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тему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-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област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може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проблематизовати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добрим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питањима</a:t>
            </a:r>
            <a:r>
              <a:rPr lang="sr-Cyrl-C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Тимски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рад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стварању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провера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пракси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стварање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базе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добрих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доприносе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ефикасности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квалитету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ученичких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постигнућа</a:t>
            </a:r>
            <a:r>
              <a:rPr lang="sr-Cyrl-CS" sz="26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Стално тестирање користи и наставницима и ученицима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наставник процењује напредак ученика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 сами процењују свој напредак и усвојеност кључних појмова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 добијају активнију улогу у наставном процесу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ученицима је интересантније да раде тест, него да слушају предавања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тестови могу да се раде и у групама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подстиче се такмичарски дух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hlinkClick r:id="rId2"/>
              </a:rPr>
              <a:t>https://www.youtube.com/watch?v=lGLy9jyGjkU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Тестирање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захтева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велико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ангажовање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наставника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припрема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тестова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прегледање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сумирање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резултата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дигитализација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може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великој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мери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помогне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наставнику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јер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прегледање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може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великој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мери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аутоматизовати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139"/>
          <p:cNvPicPr/>
          <p:nvPr/>
        </p:nvPicPr>
        <p:blipFill>
          <a:blip r:embed="rId2"/>
          <a:stretch/>
        </p:blipFill>
        <p:spPr>
          <a:xfrm>
            <a:off x="1308240" y="3605400"/>
            <a:ext cx="3354840" cy="2429280"/>
          </a:xfrm>
          <a:prstGeom prst="rect">
            <a:avLst/>
          </a:prstGeom>
          <a:ln>
            <a:noFill/>
          </a:ln>
        </p:spPr>
      </p:pic>
      <p:pic>
        <p:nvPicPr>
          <p:cNvPr id="141" name="Picture 140"/>
          <p:cNvPicPr/>
          <p:nvPr/>
        </p:nvPicPr>
        <p:blipFill>
          <a:blip r:embed="rId3"/>
          <a:stretch/>
        </p:blipFill>
        <p:spPr>
          <a:xfrm>
            <a:off x="5295960" y="3840480"/>
            <a:ext cx="2658960" cy="199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Припрема за тестирање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утврдити садржај чију усвојеност проверавамо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утврдити ниво усвојености садржаја који се у тренутку тестирања очекује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прилагодити тежину задатака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прилагодити тип задатака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утврдити начин оцењивања и вредновања одговора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шта се сматра исправним одговором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како се оцењују делимично тачни одговори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Инструкције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ученицима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</a:t>
            </a:r>
            <a:r>
              <a:rPr lang="sr-Cyrl-C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недвосмислено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прецизно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шта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њега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очекује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треба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ШТА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очекује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уради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КАКО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инструкција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буде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кратка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јасна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посебан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изазов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дигиталном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тестирању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сме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изгуби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поене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јер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није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дигиталном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уређају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спроведе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акцију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иако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знао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питање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нарочито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важно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раду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млађом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децом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старијих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може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слабије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сналазе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технологијом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обратити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посебна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пажња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457200" y="1219320"/>
            <a:ext cx="46630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Инструкције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ученицима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(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пример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Како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повезивање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врши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Клик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тачкицу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горе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клик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тачкицу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доле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Превлачењем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тачкице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горе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тачкицу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доле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Наставник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демонстрира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процедуру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деци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увери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деца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умеју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технички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реализују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</a:t>
            </a:r>
            <a:r>
              <a:rPr lang="sr-Cyrl-C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5029200" y="1321920"/>
            <a:ext cx="3931560" cy="370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457200" y="1142640"/>
            <a:ext cx="8228880" cy="49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Врсте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питања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задатака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отворени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има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слободу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формулисању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задата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само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тема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одлучује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дужини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редоследу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излагања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подацима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ће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изнети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стилу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…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обично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више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захтева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стављено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изазов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оцењивање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прегледање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нарочито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контексту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аутоматизације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затворени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задаци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ученик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бира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између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унапред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понуђених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одговора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погодни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објективно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оцењивање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оцена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зависи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онога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тест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прегледа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7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погодни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аутоматизацију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17071</TotalTime>
  <Words>1226</Words>
  <Application>Microsoft Macintosh PowerPoint</Application>
  <PresentationFormat>On-screen Show (4:3)</PresentationFormat>
  <Paragraphs>160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Zoran</dc:creator>
  <dc:description/>
  <cp:lastModifiedBy>Danijela Nela Scepanovic</cp:lastModifiedBy>
  <cp:revision>262</cp:revision>
  <cp:lastPrinted>2016-12-06T13:00:50Z</cp:lastPrinted>
  <dcterms:created xsi:type="dcterms:W3CDTF">2016-10-18T19:41:00Z</dcterms:created>
  <dcterms:modified xsi:type="dcterms:W3CDTF">2019-05-09T15:08:52Z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1033-10.1.0.5783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